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128" r:id="rId1"/>
  </p:sldMasterIdLst>
  <p:notesMasterIdLst>
    <p:notesMasterId r:id="rId109"/>
  </p:notesMasterIdLst>
  <p:handoutMasterIdLst>
    <p:handoutMasterId r:id="rId110"/>
  </p:handoutMasterIdLst>
  <p:sldIdLst>
    <p:sldId id="727" r:id="rId2"/>
    <p:sldId id="835" r:id="rId3"/>
    <p:sldId id="728" r:id="rId4"/>
    <p:sldId id="816" r:id="rId5"/>
    <p:sldId id="348" r:id="rId6"/>
    <p:sldId id="815" r:id="rId7"/>
    <p:sldId id="752" r:id="rId8"/>
    <p:sldId id="753" r:id="rId9"/>
    <p:sldId id="847" r:id="rId10"/>
    <p:sldId id="754" r:id="rId11"/>
    <p:sldId id="836" r:id="rId12"/>
    <p:sldId id="837" r:id="rId13"/>
    <p:sldId id="838" r:id="rId14"/>
    <p:sldId id="891" r:id="rId15"/>
    <p:sldId id="879" r:id="rId16"/>
    <p:sldId id="892" r:id="rId17"/>
    <p:sldId id="893" r:id="rId18"/>
    <p:sldId id="894" r:id="rId19"/>
    <p:sldId id="895" r:id="rId20"/>
    <p:sldId id="820" r:id="rId21"/>
    <p:sldId id="896" r:id="rId22"/>
    <p:sldId id="971" r:id="rId23"/>
    <p:sldId id="972" r:id="rId24"/>
    <p:sldId id="928" r:id="rId25"/>
    <p:sldId id="973" r:id="rId26"/>
    <p:sldId id="974" r:id="rId27"/>
    <p:sldId id="975" r:id="rId28"/>
    <p:sldId id="976" r:id="rId29"/>
    <p:sldId id="977" r:id="rId30"/>
    <p:sldId id="897" r:id="rId31"/>
    <p:sldId id="945" r:id="rId32"/>
    <p:sldId id="947" r:id="rId33"/>
    <p:sldId id="948" r:id="rId34"/>
    <p:sldId id="949" r:id="rId35"/>
    <p:sldId id="951" r:id="rId36"/>
    <p:sldId id="954" r:id="rId37"/>
    <p:sldId id="955" r:id="rId38"/>
    <p:sldId id="962" r:id="rId39"/>
    <p:sldId id="964" r:id="rId40"/>
    <p:sldId id="967" r:id="rId41"/>
    <p:sldId id="916" r:id="rId42"/>
    <p:sldId id="917" r:id="rId43"/>
    <p:sldId id="918" r:id="rId44"/>
    <p:sldId id="919" r:id="rId45"/>
    <p:sldId id="920" r:id="rId46"/>
    <p:sldId id="921" r:id="rId47"/>
    <p:sldId id="922" r:id="rId48"/>
    <p:sldId id="923" r:id="rId49"/>
    <p:sldId id="924" r:id="rId50"/>
    <p:sldId id="925" r:id="rId51"/>
    <p:sldId id="926" r:id="rId52"/>
    <p:sldId id="898" r:id="rId53"/>
    <p:sldId id="994" r:id="rId54"/>
    <p:sldId id="995" r:id="rId55"/>
    <p:sldId id="996" r:id="rId56"/>
    <p:sldId id="998" r:id="rId57"/>
    <p:sldId id="999" r:id="rId58"/>
    <p:sldId id="1000" r:id="rId59"/>
    <p:sldId id="1001" r:id="rId60"/>
    <p:sldId id="1003" r:id="rId61"/>
    <p:sldId id="1006" r:id="rId62"/>
    <p:sldId id="1007" r:id="rId63"/>
    <p:sldId id="1009" r:id="rId64"/>
    <p:sldId id="931" r:id="rId65"/>
    <p:sldId id="899" r:id="rId66"/>
    <p:sldId id="979" r:id="rId67"/>
    <p:sldId id="980" r:id="rId68"/>
    <p:sldId id="981" r:id="rId69"/>
    <p:sldId id="982" r:id="rId70"/>
    <p:sldId id="983" r:id="rId71"/>
    <p:sldId id="984" r:id="rId72"/>
    <p:sldId id="985" r:id="rId73"/>
    <p:sldId id="986" r:id="rId74"/>
    <p:sldId id="988" r:id="rId75"/>
    <p:sldId id="989" r:id="rId76"/>
    <p:sldId id="990" r:id="rId77"/>
    <p:sldId id="992" r:id="rId78"/>
    <p:sldId id="902" r:id="rId79"/>
    <p:sldId id="903" r:id="rId80"/>
    <p:sldId id="904" r:id="rId81"/>
    <p:sldId id="905" r:id="rId82"/>
    <p:sldId id="906" r:id="rId83"/>
    <p:sldId id="907" r:id="rId84"/>
    <p:sldId id="908" r:id="rId85"/>
    <p:sldId id="909" r:id="rId86"/>
    <p:sldId id="910" r:id="rId87"/>
    <p:sldId id="911" r:id="rId88"/>
    <p:sldId id="912" r:id="rId89"/>
    <p:sldId id="913" r:id="rId90"/>
    <p:sldId id="914" r:id="rId91"/>
    <p:sldId id="1024" r:id="rId92"/>
    <p:sldId id="1025" r:id="rId93"/>
    <p:sldId id="1026" r:id="rId94"/>
    <p:sldId id="1027" r:id="rId95"/>
    <p:sldId id="1028" r:id="rId96"/>
    <p:sldId id="1029" r:id="rId97"/>
    <p:sldId id="901" r:id="rId98"/>
    <p:sldId id="932" r:id="rId99"/>
    <p:sldId id="933" r:id="rId100"/>
    <p:sldId id="934" r:id="rId101"/>
    <p:sldId id="935" r:id="rId102"/>
    <p:sldId id="937" r:id="rId103"/>
    <p:sldId id="938" r:id="rId104"/>
    <p:sldId id="939" r:id="rId105"/>
    <p:sldId id="941" r:id="rId106"/>
    <p:sldId id="311" r:id="rId107"/>
    <p:sldId id="1023" r:id="rId108"/>
  </p:sldIdLst>
  <p:sldSz cx="9144000" cy="6858000" type="screen4x3"/>
  <p:notesSz cx="6858000"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4E8E"/>
    <a:srgbClr val="22366B"/>
    <a:srgbClr val="01ACC0"/>
    <a:srgbClr val="71E0E0"/>
    <a:srgbClr val="00ABBF"/>
    <a:srgbClr val="00B5CD"/>
    <a:srgbClr val="009CAC"/>
    <a:srgbClr val="71E1E1"/>
    <a:srgbClr val="AFD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5394" autoAdjust="0"/>
  </p:normalViewPr>
  <p:slideViewPr>
    <p:cSldViewPr>
      <p:cViewPr varScale="1">
        <p:scale>
          <a:sx n="82" d="100"/>
          <a:sy n="82" d="100"/>
        </p:scale>
        <p:origin x="1459"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722AB-9A01-4610-AAAA-DCFDE714D6D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73FE4473-BA96-4574-BED2-B71BF5F39F0A}">
      <dgm:prSet phldrT="[Metin]" custT="1"/>
      <dgm:spPr/>
      <dgm:t>
        <a:bodyPr/>
        <a:lstStyle/>
        <a:p>
          <a:r>
            <a:rPr lang="tr-TR" sz="2000" dirty="0"/>
            <a:t>Öğrenci İşleri Daire Başkanlığı Hizmetleri</a:t>
          </a:r>
        </a:p>
      </dgm:t>
    </dgm:pt>
    <dgm:pt modelId="{AA18E78C-4A13-4B14-B2C0-F02D92FFCE0F}" type="parTrans" cxnId="{84A700DE-CF77-4D65-A8A0-19035B43DCED}">
      <dgm:prSet/>
      <dgm:spPr/>
      <dgm:t>
        <a:bodyPr/>
        <a:lstStyle/>
        <a:p>
          <a:endParaRPr lang="tr-TR"/>
        </a:p>
      </dgm:t>
    </dgm:pt>
    <dgm:pt modelId="{0ABD2007-6F3F-46E5-9719-0FB43B30D083}" type="sibTrans" cxnId="{84A700DE-CF77-4D65-A8A0-19035B43DCED}">
      <dgm:prSet/>
      <dgm:spPr/>
      <dgm:t>
        <a:bodyPr/>
        <a:lstStyle/>
        <a:p>
          <a:endParaRPr lang="tr-TR"/>
        </a:p>
      </dgm:t>
    </dgm:pt>
    <dgm:pt modelId="{6E62F83F-F751-4083-9531-A8F226083661}">
      <dgm:prSet phldrT="[Metin]" custT="1"/>
      <dgm:spPr/>
      <dgm:t>
        <a:bodyPr/>
        <a:lstStyle/>
        <a:p>
          <a:r>
            <a:rPr lang="tr-TR" sz="2000" dirty="0"/>
            <a:t>Sağlık, Kültür ve Spor Daire Başkanlığı Hizmetleri</a:t>
          </a:r>
        </a:p>
      </dgm:t>
    </dgm:pt>
    <dgm:pt modelId="{C1F755D8-623B-4FF1-A9B9-92F51B7B99B5}" type="parTrans" cxnId="{5B7229C8-A91D-4047-83BC-3F1EE47B5B3B}">
      <dgm:prSet/>
      <dgm:spPr/>
      <dgm:t>
        <a:bodyPr/>
        <a:lstStyle/>
        <a:p>
          <a:endParaRPr lang="tr-TR"/>
        </a:p>
      </dgm:t>
    </dgm:pt>
    <dgm:pt modelId="{EBAF2DA1-2B54-4ECB-BFD6-908A57538FB8}" type="sibTrans" cxnId="{5B7229C8-A91D-4047-83BC-3F1EE47B5B3B}">
      <dgm:prSet/>
      <dgm:spPr/>
      <dgm:t>
        <a:bodyPr/>
        <a:lstStyle/>
        <a:p>
          <a:endParaRPr lang="tr-TR"/>
        </a:p>
      </dgm:t>
    </dgm:pt>
    <dgm:pt modelId="{83F43740-3E7E-4E80-9C6F-F0817F4D2932}">
      <dgm:prSet custT="1"/>
      <dgm:spPr/>
      <dgm:t>
        <a:bodyPr/>
        <a:lstStyle/>
        <a:p>
          <a:r>
            <a:rPr lang="tr-TR" sz="2000" dirty="0"/>
            <a:t>Öğrenci Değişim Programları (</a:t>
          </a:r>
          <a:r>
            <a:rPr lang="tr-TR" sz="2000" dirty="0" err="1"/>
            <a:t>Erasmus</a:t>
          </a:r>
          <a:r>
            <a:rPr lang="tr-TR" sz="2000" dirty="0"/>
            <a:t>, Mevlana, Farabi)</a:t>
          </a:r>
        </a:p>
      </dgm:t>
    </dgm:pt>
    <dgm:pt modelId="{A255E7E1-7F85-4A57-AD86-91294FB9D340}" type="parTrans" cxnId="{C637D81E-F973-4A7C-8C4B-CFD2D4C49BD2}">
      <dgm:prSet/>
      <dgm:spPr/>
      <dgm:t>
        <a:bodyPr/>
        <a:lstStyle/>
        <a:p>
          <a:endParaRPr lang="tr-TR"/>
        </a:p>
      </dgm:t>
    </dgm:pt>
    <dgm:pt modelId="{F2802D9F-18CB-4EA9-A7EC-38349AE01EA7}" type="sibTrans" cxnId="{C637D81E-F973-4A7C-8C4B-CFD2D4C49BD2}">
      <dgm:prSet/>
      <dgm:spPr/>
      <dgm:t>
        <a:bodyPr/>
        <a:lstStyle/>
        <a:p>
          <a:endParaRPr lang="tr-TR"/>
        </a:p>
      </dgm:t>
    </dgm:pt>
    <dgm:pt modelId="{FA23F2FE-D0BE-41C1-B883-81553FB9A08D}">
      <dgm:prSet custT="1"/>
      <dgm:spPr/>
      <dgm:t>
        <a:bodyPr/>
        <a:lstStyle/>
        <a:p>
          <a:r>
            <a:rPr lang="tr-TR" sz="2000" dirty="0"/>
            <a:t>Kariyer Uygulama ve Araştırma Merkezi</a:t>
          </a:r>
        </a:p>
      </dgm:t>
    </dgm:pt>
    <dgm:pt modelId="{537FD442-F5EA-407B-8D82-517ACDEE2DDC}" type="parTrans" cxnId="{DB863DF8-819B-407F-90FD-32DF98714F2C}">
      <dgm:prSet/>
      <dgm:spPr/>
      <dgm:t>
        <a:bodyPr/>
        <a:lstStyle/>
        <a:p>
          <a:endParaRPr lang="tr-TR"/>
        </a:p>
      </dgm:t>
    </dgm:pt>
    <dgm:pt modelId="{2D4550C2-AD98-4035-A10C-BE60D0368DF8}" type="sibTrans" cxnId="{DB863DF8-819B-407F-90FD-32DF98714F2C}">
      <dgm:prSet/>
      <dgm:spPr/>
      <dgm:t>
        <a:bodyPr/>
        <a:lstStyle/>
        <a:p>
          <a:endParaRPr lang="tr-TR"/>
        </a:p>
      </dgm:t>
    </dgm:pt>
    <dgm:pt modelId="{C4521D30-A565-4AA3-9972-E55C3034A0C6}">
      <dgm:prSet custT="1"/>
      <dgm:spPr/>
      <dgm:t>
        <a:bodyPr/>
        <a:lstStyle/>
        <a:p>
          <a:r>
            <a:rPr lang="tr-TR" sz="2000" dirty="0"/>
            <a:t>Uzaktan Eğitim Uygulama ve Araştırma Merkezi</a:t>
          </a:r>
        </a:p>
      </dgm:t>
    </dgm:pt>
    <dgm:pt modelId="{B9C08CF0-F999-4DDE-BF70-5DDE4D1F037D}" type="parTrans" cxnId="{9DF30B54-1748-4840-A8CA-C8B04669C558}">
      <dgm:prSet/>
      <dgm:spPr/>
      <dgm:t>
        <a:bodyPr/>
        <a:lstStyle/>
        <a:p>
          <a:endParaRPr lang="tr-TR"/>
        </a:p>
      </dgm:t>
    </dgm:pt>
    <dgm:pt modelId="{85BC8BF0-89E0-4139-934D-A3DEB7817193}" type="sibTrans" cxnId="{9DF30B54-1748-4840-A8CA-C8B04669C558}">
      <dgm:prSet/>
      <dgm:spPr/>
      <dgm:t>
        <a:bodyPr/>
        <a:lstStyle/>
        <a:p>
          <a:endParaRPr lang="tr-TR"/>
        </a:p>
      </dgm:t>
    </dgm:pt>
    <dgm:pt modelId="{E6C1DF68-CABC-4583-A4E6-94B25FF639D6}">
      <dgm:prSet/>
      <dgm:spPr/>
      <dgm:t>
        <a:bodyPr/>
        <a:lstStyle/>
        <a:p>
          <a:endParaRPr lang="tr-TR"/>
        </a:p>
      </dgm:t>
    </dgm:pt>
    <dgm:pt modelId="{AF39BC33-A321-4FA7-8AAA-45A8B84C259E}" type="parTrans" cxnId="{A99C6BF9-C409-4DEC-92CE-EA3C99A00220}">
      <dgm:prSet/>
      <dgm:spPr/>
      <dgm:t>
        <a:bodyPr/>
        <a:lstStyle/>
        <a:p>
          <a:endParaRPr lang="tr-TR"/>
        </a:p>
      </dgm:t>
    </dgm:pt>
    <dgm:pt modelId="{B8CBE58E-2968-4525-8971-C79CA24BA4D7}" type="sibTrans" cxnId="{A99C6BF9-C409-4DEC-92CE-EA3C99A00220}">
      <dgm:prSet/>
      <dgm:spPr/>
      <dgm:t>
        <a:bodyPr/>
        <a:lstStyle/>
        <a:p>
          <a:endParaRPr lang="tr-TR"/>
        </a:p>
      </dgm:t>
    </dgm:pt>
    <dgm:pt modelId="{14D34324-D7CF-4B61-B388-0C96C9A927F5}">
      <dgm:prSet custT="1"/>
      <dgm:spPr/>
      <dgm:t>
        <a:bodyPr/>
        <a:lstStyle/>
        <a:p>
          <a:r>
            <a:rPr lang="tr-TR" sz="2000" dirty="0"/>
            <a:t>Kütüphane ve Dokümantasyon Daire Başkanlığı Hizmetleri</a:t>
          </a:r>
        </a:p>
      </dgm:t>
    </dgm:pt>
    <dgm:pt modelId="{F23AECCC-3E6C-4BB4-A6FA-25585BF0F779}" type="parTrans" cxnId="{CD9DCADE-71FB-41E0-B1AD-20C9F8F17706}">
      <dgm:prSet/>
      <dgm:spPr/>
      <dgm:t>
        <a:bodyPr/>
        <a:lstStyle/>
        <a:p>
          <a:endParaRPr lang="tr-TR"/>
        </a:p>
      </dgm:t>
    </dgm:pt>
    <dgm:pt modelId="{AD844471-2E45-4367-8808-B2E19A4E185A}" type="sibTrans" cxnId="{CD9DCADE-71FB-41E0-B1AD-20C9F8F17706}">
      <dgm:prSet/>
      <dgm:spPr/>
      <dgm:t>
        <a:bodyPr/>
        <a:lstStyle/>
        <a:p>
          <a:endParaRPr lang="tr-TR"/>
        </a:p>
      </dgm:t>
    </dgm:pt>
    <dgm:pt modelId="{7D88335F-82E6-4653-B87D-647908C0EBFD}">
      <dgm:prSet/>
      <dgm:spPr/>
      <dgm:t>
        <a:bodyPr/>
        <a:lstStyle/>
        <a:p>
          <a:endParaRPr lang="tr-TR"/>
        </a:p>
      </dgm:t>
    </dgm:pt>
    <dgm:pt modelId="{3D98DC9B-0244-47C8-B471-BE5C2EA6C561}" type="parTrans" cxnId="{AA9014BE-178F-47C9-9115-CFEFD112EFD6}">
      <dgm:prSet/>
      <dgm:spPr/>
      <dgm:t>
        <a:bodyPr/>
        <a:lstStyle/>
        <a:p>
          <a:endParaRPr lang="tr-TR"/>
        </a:p>
      </dgm:t>
    </dgm:pt>
    <dgm:pt modelId="{4222170C-02B6-4445-96F0-95A39738DA6B}" type="sibTrans" cxnId="{AA9014BE-178F-47C9-9115-CFEFD112EFD6}">
      <dgm:prSet/>
      <dgm:spPr/>
      <dgm:t>
        <a:bodyPr/>
        <a:lstStyle/>
        <a:p>
          <a:endParaRPr lang="tr-TR"/>
        </a:p>
      </dgm:t>
    </dgm:pt>
    <dgm:pt modelId="{5D045F39-63E1-49DE-A372-32EB95934395}">
      <dgm:prSet/>
      <dgm:spPr/>
      <dgm:t>
        <a:bodyPr/>
        <a:lstStyle/>
        <a:p>
          <a:endParaRPr lang="tr-TR"/>
        </a:p>
      </dgm:t>
    </dgm:pt>
    <dgm:pt modelId="{A56203D2-AE4B-4BFD-809A-423CE2F75AA1}" type="parTrans" cxnId="{F36FC7E2-7509-44A1-BC24-03DE4DE58E8F}">
      <dgm:prSet/>
      <dgm:spPr/>
      <dgm:t>
        <a:bodyPr/>
        <a:lstStyle/>
        <a:p>
          <a:endParaRPr lang="tr-TR"/>
        </a:p>
      </dgm:t>
    </dgm:pt>
    <dgm:pt modelId="{009596AF-D136-4F63-B309-419FBE5DA458}" type="sibTrans" cxnId="{F36FC7E2-7509-44A1-BC24-03DE4DE58E8F}">
      <dgm:prSet/>
      <dgm:spPr/>
      <dgm:t>
        <a:bodyPr/>
        <a:lstStyle/>
        <a:p>
          <a:endParaRPr lang="tr-TR"/>
        </a:p>
      </dgm:t>
    </dgm:pt>
    <dgm:pt modelId="{A4607218-6B95-4CB5-A3A7-653240B72E98}">
      <dgm:prSet/>
      <dgm:spPr/>
      <dgm:t>
        <a:bodyPr/>
        <a:lstStyle/>
        <a:p>
          <a:endParaRPr lang="tr-TR"/>
        </a:p>
      </dgm:t>
    </dgm:pt>
    <dgm:pt modelId="{19D5CF81-42B6-4F5C-A1AF-9A3A39736791}" type="parTrans" cxnId="{E2161A3A-36CF-4309-9781-53EBE0B257F9}">
      <dgm:prSet/>
      <dgm:spPr/>
      <dgm:t>
        <a:bodyPr/>
        <a:lstStyle/>
        <a:p>
          <a:endParaRPr lang="tr-TR"/>
        </a:p>
      </dgm:t>
    </dgm:pt>
    <dgm:pt modelId="{AD588791-AA72-40C8-B7D5-91EB9FB2058A}" type="sibTrans" cxnId="{E2161A3A-36CF-4309-9781-53EBE0B257F9}">
      <dgm:prSet/>
      <dgm:spPr/>
      <dgm:t>
        <a:bodyPr/>
        <a:lstStyle/>
        <a:p>
          <a:endParaRPr lang="tr-TR"/>
        </a:p>
      </dgm:t>
    </dgm:pt>
    <dgm:pt modelId="{9CEBE053-A10D-4405-92E5-79A5885CB8DE}">
      <dgm:prSet/>
      <dgm:spPr/>
      <dgm:t>
        <a:bodyPr/>
        <a:lstStyle/>
        <a:p>
          <a:endParaRPr lang="tr-TR"/>
        </a:p>
      </dgm:t>
    </dgm:pt>
    <dgm:pt modelId="{EE51B023-637C-4B98-A0DD-951B871CE1D1}" type="parTrans" cxnId="{F85CD3F6-2FC7-496C-AFF5-7EE58042ADEE}">
      <dgm:prSet/>
      <dgm:spPr/>
      <dgm:t>
        <a:bodyPr/>
        <a:lstStyle/>
        <a:p>
          <a:endParaRPr lang="tr-TR"/>
        </a:p>
      </dgm:t>
    </dgm:pt>
    <dgm:pt modelId="{E20EF346-1820-478C-8AA1-5775C62D15B7}" type="sibTrans" cxnId="{F85CD3F6-2FC7-496C-AFF5-7EE58042ADEE}">
      <dgm:prSet/>
      <dgm:spPr/>
      <dgm:t>
        <a:bodyPr/>
        <a:lstStyle/>
        <a:p>
          <a:endParaRPr lang="tr-TR"/>
        </a:p>
      </dgm:t>
    </dgm:pt>
    <dgm:pt modelId="{39D730C3-D5BC-462B-9CF7-76D15FA83BC0}">
      <dgm:prSet custT="1"/>
      <dgm:spPr/>
      <dgm:t>
        <a:bodyPr/>
        <a:lstStyle/>
        <a:p>
          <a:r>
            <a:rPr lang="tr-TR" sz="2000" dirty="0"/>
            <a:t>Toplumla İlişkiler Koordinatörlüğü</a:t>
          </a:r>
        </a:p>
      </dgm:t>
    </dgm:pt>
    <dgm:pt modelId="{1AFDED42-7BCE-4822-AB4C-89E82751EC11}" type="parTrans" cxnId="{372F60B7-7604-4A0F-BEA7-021475D074E7}">
      <dgm:prSet/>
      <dgm:spPr/>
      <dgm:t>
        <a:bodyPr/>
        <a:lstStyle/>
        <a:p>
          <a:endParaRPr lang="tr-TR"/>
        </a:p>
      </dgm:t>
    </dgm:pt>
    <dgm:pt modelId="{38F30996-AA48-4D65-AF3E-DF353BBBFBA8}" type="sibTrans" cxnId="{372F60B7-7604-4A0F-BEA7-021475D074E7}">
      <dgm:prSet/>
      <dgm:spPr/>
      <dgm:t>
        <a:bodyPr/>
        <a:lstStyle/>
        <a:p>
          <a:endParaRPr lang="tr-TR"/>
        </a:p>
      </dgm:t>
    </dgm:pt>
    <dgm:pt modelId="{6BF7936E-EF8E-48EA-8EE1-A32A68C9D20B}" type="pres">
      <dgm:prSet presAssocID="{459722AB-9A01-4610-AAAA-DCFDE714D6D6}" presName="Name0" presStyleCnt="0">
        <dgm:presLayoutVars>
          <dgm:chMax val="7"/>
          <dgm:chPref val="7"/>
          <dgm:dir/>
        </dgm:presLayoutVars>
      </dgm:prSet>
      <dgm:spPr/>
    </dgm:pt>
    <dgm:pt modelId="{7EAC66DA-F4C5-4545-BBC8-1E50054D3080}" type="pres">
      <dgm:prSet presAssocID="{459722AB-9A01-4610-AAAA-DCFDE714D6D6}" presName="Name1" presStyleCnt="0"/>
      <dgm:spPr/>
    </dgm:pt>
    <dgm:pt modelId="{DABD9D2E-6D4F-429E-B6EA-278FF3B9AFEF}" type="pres">
      <dgm:prSet presAssocID="{459722AB-9A01-4610-AAAA-DCFDE714D6D6}" presName="cycle" presStyleCnt="0"/>
      <dgm:spPr/>
    </dgm:pt>
    <dgm:pt modelId="{A43C7FB2-5B08-4C05-A0F7-DD477E1D29EF}" type="pres">
      <dgm:prSet presAssocID="{459722AB-9A01-4610-AAAA-DCFDE714D6D6}" presName="srcNode" presStyleLbl="node1" presStyleIdx="0" presStyleCnt="7"/>
      <dgm:spPr/>
    </dgm:pt>
    <dgm:pt modelId="{31B96331-BA7F-4562-9FCA-80984F142853}" type="pres">
      <dgm:prSet presAssocID="{459722AB-9A01-4610-AAAA-DCFDE714D6D6}" presName="conn" presStyleLbl="parChTrans1D2" presStyleIdx="0" presStyleCnt="1"/>
      <dgm:spPr/>
    </dgm:pt>
    <dgm:pt modelId="{00E56592-E30F-4705-80B5-F8570F529777}" type="pres">
      <dgm:prSet presAssocID="{459722AB-9A01-4610-AAAA-DCFDE714D6D6}" presName="extraNode" presStyleLbl="node1" presStyleIdx="0" presStyleCnt="7"/>
      <dgm:spPr/>
    </dgm:pt>
    <dgm:pt modelId="{F1619D25-6602-400E-AC1A-E3F562F23B30}" type="pres">
      <dgm:prSet presAssocID="{459722AB-9A01-4610-AAAA-DCFDE714D6D6}" presName="dstNode" presStyleLbl="node1" presStyleIdx="0" presStyleCnt="7"/>
      <dgm:spPr/>
    </dgm:pt>
    <dgm:pt modelId="{234A08BD-C2A2-41D3-AA95-8EEFEB762EEC}" type="pres">
      <dgm:prSet presAssocID="{73FE4473-BA96-4574-BED2-B71BF5F39F0A}" presName="text_1" presStyleLbl="node1" presStyleIdx="0" presStyleCnt="7">
        <dgm:presLayoutVars>
          <dgm:bulletEnabled val="1"/>
        </dgm:presLayoutVars>
      </dgm:prSet>
      <dgm:spPr/>
    </dgm:pt>
    <dgm:pt modelId="{C0237C26-D08D-4085-A192-89F1754BAD2D}" type="pres">
      <dgm:prSet presAssocID="{73FE4473-BA96-4574-BED2-B71BF5F39F0A}" presName="accent_1" presStyleCnt="0"/>
      <dgm:spPr/>
    </dgm:pt>
    <dgm:pt modelId="{E840564A-D8F0-4FF6-B354-ACBE3785A65A}" type="pres">
      <dgm:prSet presAssocID="{73FE4473-BA96-4574-BED2-B71BF5F39F0A}" presName="accentRepeatNode" presStyleLbl="solidFgAcc1" presStyleIdx="0" presStyleCnt="7"/>
      <dgm:spPr/>
    </dgm:pt>
    <dgm:pt modelId="{DAF22DF8-4846-4093-A658-BF16D72C8936}" type="pres">
      <dgm:prSet presAssocID="{14D34324-D7CF-4B61-B388-0C96C9A927F5}" presName="text_2" presStyleLbl="node1" presStyleIdx="1" presStyleCnt="7">
        <dgm:presLayoutVars>
          <dgm:bulletEnabled val="1"/>
        </dgm:presLayoutVars>
      </dgm:prSet>
      <dgm:spPr/>
    </dgm:pt>
    <dgm:pt modelId="{5143E544-9C0F-442C-A74C-5B83C75B0E78}" type="pres">
      <dgm:prSet presAssocID="{14D34324-D7CF-4B61-B388-0C96C9A927F5}" presName="accent_2" presStyleCnt="0"/>
      <dgm:spPr/>
    </dgm:pt>
    <dgm:pt modelId="{D5AEE9CF-272B-41A9-8139-8C0F4EF6E754}" type="pres">
      <dgm:prSet presAssocID="{14D34324-D7CF-4B61-B388-0C96C9A927F5}" presName="accentRepeatNode" presStyleLbl="solidFgAcc1" presStyleIdx="1" presStyleCnt="7"/>
      <dgm:spPr/>
    </dgm:pt>
    <dgm:pt modelId="{A053EF3C-E8DF-4823-9CBA-393DEF5FCF1A}" type="pres">
      <dgm:prSet presAssocID="{6E62F83F-F751-4083-9531-A8F226083661}" presName="text_3" presStyleLbl="node1" presStyleIdx="2" presStyleCnt="7">
        <dgm:presLayoutVars>
          <dgm:bulletEnabled val="1"/>
        </dgm:presLayoutVars>
      </dgm:prSet>
      <dgm:spPr/>
    </dgm:pt>
    <dgm:pt modelId="{8E7B6AB4-2221-45F6-9B2C-56841ACEFC3E}" type="pres">
      <dgm:prSet presAssocID="{6E62F83F-F751-4083-9531-A8F226083661}" presName="accent_3" presStyleCnt="0"/>
      <dgm:spPr/>
    </dgm:pt>
    <dgm:pt modelId="{8FB0B4A1-D558-46E0-B225-8DC73B58D7CD}" type="pres">
      <dgm:prSet presAssocID="{6E62F83F-F751-4083-9531-A8F226083661}" presName="accentRepeatNode" presStyleLbl="solidFgAcc1" presStyleIdx="2" presStyleCnt="7"/>
      <dgm:spPr/>
    </dgm:pt>
    <dgm:pt modelId="{6096680A-80B7-4AEC-8307-A2C28041B8D9}" type="pres">
      <dgm:prSet presAssocID="{83F43740-3E7E-4E80-9C6F-F0817F4D2932}" presName="text_4" presStyleLbl="node1" presStyleIdx="3" presStyleCnt="7">
        <dgm:presLayoutVars>
          <dgm:bulletEnabled val="1"/>
        </dgm:presLayoutVars>
      </dgm:prSet>
      <dgm:spPr/>
    </dgm:pt>
    <dgm:pt modelId="{7BE5B33F-6335-46FB-A449-003A2C4560B2}" type="pres">
      <dgm:prSet presAssocID="{83F43740-3E7E-4E80-9C6F-F0817F4D2932}" presName="accent_4" presStyleCnt="0"/>
      <dgm:spPr/>
    </dgm:pt>
    <dgm:pt modelId="{8BB92EE6-4F6A-4C47-87C0-F35078C80D44}" type="pres">
      <dgm:prSet presAssocID="{83F43740-3E7E-4E80-9C6F-F0817F4D2932}" presName="accentRepeatNode" presStyleLbl="solidFgAcc1" presStyleIdx="3" presStyleCnt="7"/>
      <dgm:spPr/>
    </dgm:pt>
    <dgm:pt modelId="{71088B72-A05B-48B9-BBE7-7661D4EEDF87}" type="pres">
      <dgm:prSet presAssocID="{FA23F2FE-D0BE-41C1-B883-81553FB9A08D}" presName="text_5" presStyleLbl="node1" presStyleIdx="4" presStyleCnt="7">
        <dgm:presLayoutVars>
          <dgm:bulletEnabled val="1"/>
        </dgm:presLayoutVars>
      </dgm:prSet>
      <dgm:spPr/>
    </dgm:pt>
    <dgm:pt modelId="{2C8B3A2D-474A-4E6F-BDD8-A6799E540AF4}" type="pres">
      <dgm:prSet presAssocID="{FA23F2FE-D0BE-41C1-B883-81553FB9A08D}" presName="accent_5" presStyleCnt="0"/>
      <dgm:spPr/>
    </dgm:pt>
    <dgm:pt modelId="{5171EC09-7091-485A-A980-7A76FFA3896F}" type="pres">
      <dgm:prSet presAssocID="{FA23F2FE-D0BE-41C1-B883-81553FB9A08D}" presName="accentRepeatNode" presStyleLbl="solidFgAcc1" presStyleIdx="4" presStyleCnt="7"/>
      <dgm:spPr/>
    </dgm:pt>
    <dgm:pt modelId="{C72E7691-867A-4489-ADB1-E4CC4703A3A8}" type="pres">
      <dgm:prSet presAssocID="{C4521D30-A565-4AA3-9972-E55C3034A0C6}" presName="text_6" presStyleLbl="node1" presStyleIdx="5" presStyleCnt="7">
        <dgm:presLayoutVars>
          <dgm:bulletEnabled val="1"/>
        </dgm:presLayoutVars>
      </dgm:prSet>
      <dgm:spPr/>
    </dgm:pt>
    <dgm:pt modelId="{185A9411-6A37-41EB-B837-B17C69B209CA}" type="pres">
      <dgm:prSet presAssocID="{C4521D30-A565-4AA3-9972-E55C3034A0C6}" presName="accent_6" presStyleCnt="0"/>
      <dgm:spPr/>
    </dgm:pt>
    <dgm:pt modelId="{F6AD3095-31A5-4C29-A3BF-B3DC19E426DD}" type="pres">
      <dgm:prSet presAssocID="{C4521D30-A565-4AA3-9972-E55C3034A0C6}" presName="accentRepeatNode" presStyleLbl="solidFgAcc1" presStyleIdx="5" presStyleCnt="7"/>
      <dgm:spPr/>
    </dgm:pt>
    <dgm:pt modelId="{3B2553DC-A782-48CA-A57C-3C7053B9A809}" type="pres">
      <dgm:prSet presAssocID="{39D730C3-D5BC-462B-9CF7-76D15FA83BC0}" presName="text_7" presStyleLbl="node1" presStyleIdx="6" presStyleCnt="7">
        <dgm:presLayoutVars>
          <dgm:bulletEnabled val="1"/>
        </dgm:presLayoutVars>
      </dgm:prSet>
      <dgm:spPr/>
    </dgm:pt>
    <dgm:pt modelId="{4DF5B2E9-8904-40CE-8565-AA98F9DD44C0}" type="pres">
      <dgm:prSet presAssocID="{39D730C3-D5BC-462B-9CF7-76D15FA83BC0}" presName="accent_7" presStyleCnt="0"/>
      <dgm:spPr/>
    </dgm:pt>
    <dgm:pt modelId="{5F1B4EEF-4EB2-4B67-8F41-C16981A58F90}" type="pres">
      <dgm:prSet presAssocID="{39D730C3-D5BC-462B-9CF7-76D15FA83BC0}" presName="accentRepeatNode" presStyleLbl="solidFgAcc1" presStyleIdx="6" presStyleCnt="7"/>
      <dgm:spPr/>
    </dgm:pt>
  </dgm:ptLst>
  <dgm:cxnLst>
    <dgm:cxn modelId="{27119506-EF96-44B2-8457-8AA0C7BDB73F}" type="presOf" srcId="{83F43740-3E7E-4E80-9C6F-F0817F4D2932}" destId="{6096680A-80B7-4AEC-8307-A2C28041B8D9}" srcOrd="0" destOrd="0" presId="urn:microsoft.com/office/officeart/2008/layout/VerticalCurvedList"/>
    <dgm:cxn modelId="{C637D81E-F973-4A7C-8C4B-CFD2D4C49BD2}" srcId="{459722AB-9A01-4610-AAAA-DCFDE714D6D6}" destId="{83F43740-3E7E-4E80-9C6F-F0817F4D2932}" srcOrd="3" destOrd="0" parTransId="{A255E7E1-7F85-4A57-AD86-91294FB9D340}" sibTransId="{F2802D9F-18CB-4EA9-A7EC-38349AE01EA7}"/>
    <dgm:cxn modelId="{2326B830-A52E-45FE-B3CC-6668996B6128}" type="presOf" srcId="{73FE4473-BA96-4574-BED2-B71BF5F39F0A}" destId="{234A08BD-C2A2-41D3-AA95-8EEFEB762EEC}" srcOrd="0" destOrd="0" presId="urn:microsoft.com/office/officeart/2008/layout/VerticalCurvedList"/>
    <dgm:cxn modelId="{E2161A3A-36CF-4309-9781-53EBE0B257F9}" srcId="{459722AB-9A01-4610-AAAA-DCFDE714D6D6}" destId="{A4607218-6B95-4CB5-A3A7-653240B72E98}" srcOrd="9" destOrd="0" parTransId="{19D5CF81-42B6-4F5C-A1AF-9A3A39736791}" sibTransId="{AD588791-AA72-40C8-B7D5-91EB9FB2058A}"/>
    <dgm:cxn modelId="{9DF30B54-1748-4840-A8CA-C8B04669C558}" srcId="{459722AB-9A01-4610-AAAA-DCFDE714D6D6}" destId="{C4521D30-A565-4AA3-9972-E55C3034A0C6}" srcOrd="5" destOrd="0" parTransId="{B9C08CF0-F999-4DDE-BF70-5DDE4D1F037D}" sibTransId="{85BC8BF0-89E0-4139-934D-A3DEB7817193}"/>
    <dgm:cxn modelId="{6A0A1374-E561-4242-BB78-AD51072031D6}" type="presOf" srcId="{14D34324-D7CF-4B61-B388-0C96C9A927F5}" destId="{DAF22DF8-4846-4093-A658-BF16D72C8936}" srcOrd="0" destOrd="0" presId="urn:microsoft.com/office/officeart/2008/layout/VerticalCurvedList"/>
    <dgm:cxn modelId="{0E106655-47AC-4B9C-B85D-100DA43A1BD4}" type="presOf" srcId="{FA23F2FE-D0BE-41C1-B883-81553FB9A08D}" destId="{71088B72-A05B-48B9-BBE7-7661D4EEDF87}" srcOrd="0" destOrd="0" presId="urn:microsoft.com/office/officeart/2008/layout/VerticalCurvedList"/>
    <dgm:cxn modelId="{432B96B1-7F33-497D-AA3B-76C3CA511FDB}" type="presOf" srcId="{459722AB-9A01-4610-AAAA-DCFDE714D6D6}" destId="{6BF7936E-EF8E-48EA-8EE1-A32A68C9D20B}" srcOrd="0" destOrd="0" presId="urn:microsoft.com/office/officeart/2008/layout/VerticalCurvedList"/>
    <dgm:cxn modelId="{372F60B7-7604-4A0F-BEA7-021475D074E7}" srcId="{459722AB-9A01-4610-AAAA-DCFDE714D6D6}" destId="{39D730C3-D5BC-462B-9CF7-76D15FA83BC0}" srcOrd="6" destOrd="0" parTransId="{1AFDED42-7BCE-4822-AB4C-89E82751EC11}" sibTransId="{38F30996-AA48-4D65-AF3E-DF353BBBFBA8}"/>
    <dgm:cxn modelId="{AA9014BE-178F-47C9-9115-CFEFD112EFD6}" srcId="{459722AB-9A01-4610-AAAA-DCFDE714D6D6}" destId="{7D88335F-82E6-4653-B87D-647908C0EBFD}" srcOrd="10" destOrd="0" parTransId="{3D98DC9B-0244-47C8-B471-BE5C2EA6C561}" sibTransId="{4222170C-02B6-4445-96F0-95A39738DA6B}"/>
    <dgm:cxn modelId="{5B7229C8-A91D-4047-83BC-3F1EE47B5B3B}" srcId="{459722AB-9A01-4610-AAAA-DCFDE714D6D6}" destId="{6E62F83F-F751-4083-9531-A8F226083661}" srcOrd="2" destOrd="0" parTransId="{C1F755D8-623B-4FF1-A9B9-92F51B7B99B5}" sibTransId="{EBAF2DA1-2B54-4ECB-BFD6-908A57538FB8}"/>
    <dgm:cxn modelId="{84A700DE-CF77-4D65-A8A0-19035B43DCED}" srcId="{459722AB-9A01-4610-AAAA-DCFDE714D6D6}" destId="{73FE4473-BA96-4574-BED2-B71BF5F39F0A}" srcOrd="0" destOrd="0" parTransId="{AA18E78C-4A13-4B14-B2C0-F02D92FFCE0F}" sibTransId="{0ABD2007-6F3F-46E5-9719-0FB43B30D083}"/>
    <dgm:cxn modelId="{CD9DCADE-71FB-41E0-B1AD-20C9F8F17706}" srcId="{459722AB-9A01-4610-AAAA-DCFDE714D6D6}" destId="{14D34324-D7CF-4B61-B388-0C96C9A927F5}" srcOrd="1" destOrd="0" parTransId="{F23AECCC-3E6C-4BB4-A6FA-25585BF0F779}" sibTransId="{AD844471-2E45-4367-8808-B2E19A4E185A}"/>
    <dgm:cxn modelId="{2502F7E0-AB8D-4CFF-8B0C-FC371DAC5C8C}" type="presOf" srcId="{39D730C3-D5BC-462B-9CF7-76D15FA83BC0}" destId="{3B2553DC-A782-48CA-A57C-3C7053B9A809}" srcOrd="0" destOrd="0" presId="urn:microsoft.com/office/officeart/2008/layout/VerticalCurvedList"/>
    <dgm:cxn modelId="{F36FC7E2-7509-44A1-BC24-03DE4DE58E8F}" srcId="{459722AB-9A01-4610-AAAA-DCFDE714D6D6}" destId="{5D045F39-63E1-49DE-A372-32EB95934395}" srcOrd="8" destOrd="0" parTransId="{A56203D2-AE4B-4BFD-809A-423CE2F75AA1}" sibTransId="{009596AF-D136-4F63-B309-419FBE5DA458}"/>
    <dgm:cxn modelId="{D9DBFFE3-E781-472F-B4CB-2A5F028B9207}" type="presOf" srcId="{0ABD2007-6F3F-46E5-9719-0FB43B30D083}" destId="{31B96331-BA7F-4562-9FCA-80984F142853}" srcOrd="0" destOrd="0" presId="urn:microsoft.com/office/officeart/2008/layout/VerticalCurvedList"/>
    <dgm:cxn modelId="{116A50EF-0233-4616-9D65-FC6FFBAAA1E9}" type="presOf" srcId="{6E62F83F-F751-4083-9531-A8F226083661}" destId="{A053EF3C-E8DF-4823-9CBA-393DEF5FCF1A}" srcOrd="0" destOrd="0" presId="urn:microsoft.com/office/officeart/2008/layout/VerticalCurvedList"/>
    <dgm:cxn modelId="{E0D941F5-221B-4A17-9D76-5CF6DC3A96CD}" type="presOf" srcId="{C4521D30-A565-4AA3-9972-E55C3034A0C6}" destId="{C72E7691-867A-4489-ADB1-E4CC4703A3A8}" srcOrd="0" destOrd="0" presId="urn:microsoft.com/office/officeart/2008/layout/VerticalCurvedList"/>
    <dgm:cxn modelId="{F85CD3F6-2FC7-496C-AFF5-7EE58042ADEE}" srcId="{459722AB-9A01-4610-AAAA-DCFDE714D6D6}" destId="{9CEBE053-A10D-4405-92E5-79A5885CB8DE}" srcOrd="7" destOrd="0" parTransId="{EE51B023-637C-4B98-A0DD-951B871CE1D1}" sibTransId="{E20EF346-1820-478C-8AA1-5775C62D15B7}"/>
    <dgm:cxn modelId="{DB863DF8-819B-407F-90FD-32DF98714F2C}" srcId="{459722AB-9A01-4610-AAAA-DCFDE714D6D6}" destId="{FA23F2FE-D0BE-41C1-B883-81553FB9A08D}" srcOrd="4" destOrd="0" parTransId="{537FD442-F5EA-407B-8D82-517ACDEE2DDC}" sibTransId="{2D4550C2-AD98-4035-A10C-BE60D0368DF8}"/>
    <dgm:cxn modelId="{A99C6BF9-C409-4DEC-92CE-EA3C99A00220}" srcId="{459722AB-9A01-4610-AAAA-DCFDE714D6D6}" destId="{E6C1DF68-CABC-4583-A4E6-94B25FF639D6}" srcOrd="11" destOrd="0" parTransId="{AF39BC33-A321-4FA7-8AAA-45A8B84C259E}" sibTransId="{B8CBE58E-2968-4525-8971-C79CA24BA4D7}"/>
    <dgm:cxn modelId="{ACB22607-1300-46E4-9053-B83956675CF4}" type="presParOf" srcId="{6BF7936E-EF8E-48EA-8EE1-A32A68C9D20B}" destId="{7EAC66DA-F4C5-4545-BBC8-1E50054D3080}" srcOrd="0" destOrd="0" presId="urn:microsoft.com/office/officeart/2008/layout/VerticalCurvedList"/>
    <dgm:cxn modelId="{42E8A45B-CAB6-4705-B2CD-F42D05C6A343}" type="presParOf" srcId="{7EAC66DA-F4C5-4545-BBC8-1E50054D3080}" destId="{DABD9D2E-6D4F-429E-B6EA-278FF3B9AFEF}" srcOrd="0" destOrd="0" presId="urn:microsoft.com/office/officeart/2008/layout/VerticalCurvedList"/>
    <dgm:cxn modelId="{8F15B1BA-08C5-4967-A4B4-20CCF6C7D924}" type="presParOf" srcId="{DABD9D2E-6D4F-429E-B6EA-278FF3B9AFEF}" destId="{A43C7FB2-5B08-4C05-A0F7-DD477E1D29EF}" srcOrd="0" destOrd="0" presId="urn:microsoft.com/office/officeart/2008/layout/VerticalCurvedList"/>
    <dgm:cxn modelId="{824FD3B9-7ACA-4628-BE83-8BAA8DB96FCC}" type="presParOf" srcId="{DABD9D2E-6D4F-429E-B6EA-278FF3B9AFEF}" destId="{31B96331-BA7F-4562-9FCA-80984F142853}" srcOrd="1" destOrd="0" presId="urn:microsoft.com/office/officeart/2008/layout/VerticalCurvedList"/>
    <dgm:cxn modelId="{728B33AF-46CF-4788-B50A-DFC88FD48594}" type="presParOf" srcId="{DABD9D2E-6D4F-429E-B6EA-278FF3B9AFEF}" destId="{00E56592-E30F-4705-80B5-F8570F529777}" srcOrd="2" destOrd="0" presId="urn:microsoft.com/office/officeart/2008/layout/VerticalCurvedList"/>
    <dgm:cxn modelId="{9DF8A474-CD71-4BE3-9536-2402167A84EB}" type="presParOf" srcId="{DABD9D2E-6D4F-429E-B6EA-278FF3B9AFEF}" destId="{F1619D25-6602-400E-AC1A-E3F562F23B30}" srcOrd="3" destOrd="0" presId="urn:microsoft.com/office/officeart/2008/layout/VerticalCurvedList"/>
    <dgm:cxn modelId="{C1C165F6-44C0-434D-B13C-EE66FC6F7C9E}" type="presParOf" srcId="{7EAC66DA-F4C5-4545-BBC8-1E50054D3080}" destId="{234A08BD-C2A2-41D3-AA95-8EEFEB762EEC}" srcOrd="1" destOrd="0" presId="urn:microsoft.com/office/officeart/2008/layout/VerticalCurvedList"/>
    <dgm:cxn modelId="{7E0615D1-BBEA-4171-9021-7B10687510D4}" type="presParOf" srcId="{7EAC66DA-F4C5-4545-BBC8-1E50054D3080}" destId="{C0237C26-D08D-4085-A192-89F1754BAD2D}" srcOrd="2" destOrd="0" presId="urn:microsoft.com/office/officeart/2008/layout/VerticalCurvedList"/>
    <dgm:cxn modelId="{D4EAABBF-D885-46BE-A664-2AA60F802024}" type="presParOf" srcId="{C0237C26-D08D-4085-A192-89F1754BAD2D}" destId="{E840564A-D8F0-4FF6-B354-ACBE3785A65A}" srcOrd="0" destOrd="0" presId="urn:microsoft.com/office/officeart/2008/layout/VerticalCurvedList"/>
    <dgm:cxn modelId="{808C301F-C8BC-49F8-A103-4DA173939D85}" type="presParOf" srcId="{7EAC66DA-F4C5-4545-BBC8-1E50054D3080}" destId="{DAF22DF8-4846-4093-A658-BF16D72C8936}" srcOrd="3" destOrd="0" presId="urn:microsoft.com/office/officeart/2008/layout/VerticalCurvedList"/>
    <dgm:cxn modelId="{D7DD731E-3072-4D8F-85A8-A4F504758477}" type="presParOf" srcId="{7EAC66DA-F4C5-4545-BBC8-1E50054D3080}" destId="{5143E544-9C0F-442C-A74C-5B83C75B0E78}" srcOrd="4" destOrd="0" presId="urn:microsoft.com/office/officeart/2008/layout/VerticalCurvedList"/>
    <dgm:cxn modelId="{1111D210-EFC2-4766-A44B-D97FDB508067}" type="presParOf" srcId="{5143E544-9C0F-442C-A74C-5B83C75B0E78}" destId="{D5AEE9CF-272B-41A9-8139-8C0F4EF6E754}" srcOrd="0" destOrd="0" presId="urn:microsoft.com/office/officeart/2008/layout/VerticalCurvedList"/>
    <dgm:cxn modelId="{C548D518-3388-4BBD-AE35-91DCEBB3BF3D}" type="presParOf" srcId="{7EAC66DA-F4C5-4545-BBC8-1E50054D3080}" destId="{A053EF3C-E8DF-4823-9CBA-393DEF5FCF1A}" srcOrd="5" destOrd="0" presId="urn:microsoft.com/office/officeart/2008/layout/VerticalCurvedList"/>
    <dgm:cxn modelId="{C3388AFF-1EAE-474F-9878-3B5392C05594}" type="presParOf" srcId="{7EAC66DA-F4C5-4545-BBC8-1E50054D3080}" destId="{8E7B6AB4-2221-45F6-9B2C-56841ACEFC3E}" srcOrd="6" destOrd="0" presId="urn:microsoft.com/office/officeart/2008/layout/VerticalCurvedList"/>
    <dgm:cxn modelId="{399DB0FA-1293-474A-B034-47C0F2D263E7}" type="presParOf" srcId="{8E7B6AB4-2221-45F6-9B2C-56841ACEFC3E}" destId="{8FB0B4A1-D558-46E0-B225-8DC73B58D7CD}" srcOrd="0" destOrd="0" presId="urn:microsoft.com/office/officeart/2008/layout/VerticalCurvedList"/>
    <dgm:cxn modelId="{44987B2E-06F0-4979-97A1-512ACD4A3387}" type="presParOf" srcId="{7EAC66DA-F4C5-4545-BBC8-1E50054D3080}" destId="{6096680A-80B7-4AEC-8307-A2C28041B8D9}" srcOrd="7" destOrd="0" presId="urn:microsoft.com/office/officeart/2008/layout/VerticalCurvedList"/>
    <dgm:cxn modelId="{F4F5B5F8-9D8E-4064-AC25-20EBA5B7BD3E}" type="presParOf" srcId="{7EAC66DA-F4C5-4545-BBC8-1E50054D3080}" destId="{7BE5B33F-6335-46FB-A449-003A2C4560B2}" srcOrd="8" destOrd="0" presId="urn:microsoft.com/office/officeart/2008/layout/VerticalCurvedList"/>
    <dgm:cxn modelId="{27436389-44FC-447E-94A3-DAC3648D9659}" type="presParOf" srcId="{7BE5B33F-6335-46FB-A449-003A2C4560B2}" destId="{8BB92EE6-4F6A-4C47-87C0-F35078C80D44}" srcOrd="0" destOrd="0" presId="urn:microsoft.com/office/officeart/2008/layout/VerticalCurvedList"/>
    <dgm:cxn modelId="{4EEAF33D-FB4D-437A-8002-D760229DF8E8}" type="presParOf" srcId="{7EAC66DA-F4C5-4545-BBC8-1E50054D3080}" destId="{71088B72-A05B-48B9-BBE7-7661D4EEDF87}" srcOrd="9" destOrd="0" presId="urn:microsoft.com/office/officeart/2008/layout/VerticalCurvedList"/>
    <dgm:cxn modelId="{4AB29019-2BA5-412F-8AAC-79160CFB3D20}" type="presParOf" srcId="{7EAC66DA-F4C5-4545-BBC8-1E50054D3080}" destId="{2C8B3A2D-474A-4E6F-BDD8-A6799E540AF4}" srcOrd="10" destOrd="0" presId="urn:microsoft.com/office/officeart/2008/layout/VerticalCurvedList"/>
    <dgm:cxn modelId="{3C61C4BF-4F18-46E9-A6EE-1A3C3BF4ED73}" type="presParOf" srcId="{2C8B3A2D-474A-4E6F-BDD8-A6799E540AF4}" destId="{5171EC09-7091-485A-A980-7A76FFA3896F}" srcOrd="0" destOrd="0" presId="urn:microsoft.com/office/officeart/2008/layout/VerticalCurvedList"/>
    <dgm:cxn modelId="{4170A4E1-B21E-44FC-91C0-062ED06B8556}" type="presParOf" srcId="{7EAC66DA-F4C5-4545-BBC8-1E50054D3080}" destId="{C72E7691-867A-4489-ADB1-E4CC4703A3A8}" srcOrd="11" destOrd="0" presId="urn:microsoft.com/office/officeart/2008/layout/VerticalCurvedList"/>
    <dgm:cxn modelId="{697364C4-DFAF-4450-9905-F5F13FA09888}" type="presParOf" srcId="{7EAC66DA-F4C5-4545-BBC8-1E50054D3080}" destId="{185A9411-6A37-41EB-B837-B17C69B209CA}" srcOrd="12" destOrd="0" presId="urn:microsoft.com/office/officeart/2008/layout/VerticalCurvedList"/>
    <dgm:cxn modelId="{6C22225D-B6CE-4044-BFB5-FB5B97CA7172}" type="presParOf" srcId="{185A9411-6A37-41EB-B837-B17C69B209CA}" destId="{F6AD3095-31A5-4C29-A3BF-B3DC19E426DD}" srcOrd="0" destOrd="0" presId="urn:microsoft.com/office/officeart/2008/layout/VerticalCurvedList"/>
    <dgm:cxn modelId="{87D1C41B-916A-4AEB-AD0E-8241883966EC}" type="presParOf" srcId="{7EAC66DA-F4C5-4545-BBC8-1E50054D3080}" destId="{3B2553DC-A782-48CA-A57C-3C7053B9A809}" srcOrd="13" destOrd="0" presId="urn:microsoft.com/office/officeart/2008/layout/VerticalCurvedList"/>
    <dgm:cxn modelId="{C450C9B6-0C60-4E87-B0F7-D29B914B133D}" type="presParOf" srcId="{7EAC66DA-F4C5-4545-BBC8-1E50054D3080}" destId="{4DF5B2E9-8904-40CE-8565-AA98F9DD44C0}" srcOrd="14" destOrd="0" presId="urn:microsoft.com/office/officeart/2008/layout/VerticalCurvedList"/>
    <dgm:cxn modelId="{0385782A-5E94-478C-B376-9687DCBB09A6}" type="presParOf" srcId="{4DF5B2E9-8904-40CE-8565-AA98F9DD44C0}" destId="{5F1B4EEF-4EB2-4B67-8F41-C16981A58F9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EC6EBA-0E5A-41C2-B836-4F06F104E817}" type="doc">
      <dgm:prSet loTypeId="urn:microsoft.com/office/officeart/2005/8/layout/orgChart1" loCatId="hierarchy" qsTypeId="urn:microsoft.com/office/officeart/2005/8/quickstyle/simple1" qsCatId="simple" csTypeId="urn:microsoft.com/office/officeart/2005/8/colors/accent1_3" csCatId="accent1" phldr="1"/>
      <dgm:spPr/>
    </dgm:pt>
    <dgm:pt modelId="{69D76770-17A0-4A32-9EA9-0BA688126D3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Rekt</a:t>
          </a:r>
          <a:r>
            <a:rPr kumimoji="0" lang="tr-TR" altLang="tr-TR" sz="1000" b="0" i="0" u="none" strike="noStrike" cap="none" normalizeH="0" baseline="0">
              <a:ln/>
              <a:effectLst/>
              <a:latin typeface="Arial" panose="020B0604020202020204" pitchFamily="34" charset="0"/>
            </a:rPr>
            <a:t>ö</a:t>
          </a:r>
          <a:r>
            <a:rPr kumimoji="0" lang="tr-TR" altLang="tr-TR" sz="1000" b="0" i="0" u="none" strike="noStrike" cap="none" normalizeH="0" baseline="0">
              <a:ln/>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8666AF80-D896-410B-AE21-764F174FAB92}" type="parTrans" cxnId="{FADAAD07-A320-4582-A460-F38F329F0B34}">
      <dgm:prSet/>
      <dgm:spPr/>
      <dgm:t>
        <a:bodyPr/>
        <a:lstStyle/>
        <a:p>
          <a:endParaRPr lang="tr-TR"/>
        </a:p>
      </dgm:t>
    </dgm:pt>
    <dgm:pt modelId="{3D6534D0-14C1-4181-9FB2-401E37F16136}" type="sibTrans" cxnId="{FADAAD07-A320-4582-A460-F38F329F0B34}">
      <dgm:prSet/>
      <dgm:spPr/>
      <dgm:t>
        <a:bodyPr/>
        <a:lstStyle/>
        <a:p>
          <a:endParaRPr lang="tr-TR"/>
        </a:p>
      </dgm:t>
    </dgm:pt>
    <dgm:pt modelId="{35DC291E-7179-478A-9F61-C89E0883348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Enstit</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(Enstit</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 Müdürü)</a:t>
          </a:r>
          <a:endParaRPr kumimoji="0" lang="tr-TR" altLang="tr-TR" sz="1000" b="0" i="0" u="none" strike="noStrike" cap="none" normalizeH="0" baseline="0" dirty="0">
            <a:ln/>
            <a:effectLst/>
            <a:latin typeface="Comic Sans MS" panose="030F0702030302020204" pitchFamily="66" charset="0"/>
          </a:endParaRPr>
        </a:p>
      </dgm:t>
    </dgm:pt>
    <dgm:pt modelId="{9E0093BD-8D92-4C0E-A0E9-D24FB086076D}" type="parTrans" cxnId="{9E2B9D03-DABC-4278-97E6-A67AAF44A708}">
      <dgm:prSet/>
      <dgm:spPr/>
      <dgm:t>
        <a:bodyPr/>
        <a:lstStyle/>
        <a:p>
          <a:endParaRPr lang="tr-TR"/>
        </a:p>
      </dgm:t>
    </dgm:pt>
    <dgm:pt modelId="{B950ECF2-04D2-44D8-B422-A68D1FA8264B}" type="sibTrans" cxnId="{9E2B9D03-DABC-4278-97E6-A67AAF44A708}">
      <dgm:prSet/>
      <dgm:spPr/>
      <dgm:t>
        <a:bodyPr/>
        <a:lstStyle/>
        <a:p>
          <a:endParaRPr lang="tr-TR"/>
        </a:p>
      </dgm:t>
    </dgm:pt>
    <dgm:pt modelId="{4A8BFEE1-3068-4A71-BD7B-AD44EC071E2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Fak</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477FB5AD-5E63-4A72-B5A6-75FD5D288A3E}" type="parTrans" cxnId="{393271C2-1CCE-4FFC-BDDD-B14709426D0A}">
      <dgm:prSet/>
      <dgm:spPr/>
      <dgm:t>
        <a:bodyPr/>
        <a:lstStyle/>
        <a:p>
          <a:endParaRPr lang="tr-TR"/>
        </a:p>
      </dgm:t>
    </dgm:pt>
    <dgm:pt modelId="{B7F594C8-D377-42F6-A20A-7E9C1F13F338}" type="sibTrans" cxnId="{393271C2-1CCE-4FFC-BDDD-B14709426D0A}">
      <dgm:prSet/>
      <dgm:spPr/>
      <dgm:t>
        <a:bodyPr/>
        <a:lstStyle/>
        <a:p>
          <a:endParaRPr lang="tr-TR"/>
        </a:p>
      </dgm:t>
    </dgm:pt>
    <dgm:pt modelId="{FAC8E86B-7FAB-464B-B7C5-763BBC3D0A4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B</a:t>
          </a:r>
          <a:r>
            <a:rPr kumimoji="0" lang="tr-TR" altLang="tr-TR" sz="1000" b="0" i="0" u="none" strike="noStrike" cap="none" normalizeH="0" baseline="0">
              <a:ln/>
              <a:effectLst/>
              <a:latin typeface="Arial" panose="020B0604020202020204" pitchFamily="34" charset="0"/>
            </a:rPr>
            <a:t>ö</a:t>
          </a:r>
          <a:r>
            <a:rPr kumimoji="0" lang="tr-TR" altLang="tr-TR" sz="1000" b="0" i="0" u="none" strike="noStrike" cap="none" normalizeH="0" baseline="0">
              <a:ln/>
              <a:effectLst/>
              <a:latin typeface="Comic Sans MS" panose="030F0702030302020204" pitchFamily="66" charset="0"/>
            </a:rPr>
            <a:t>l</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B</a:t>
          </a:r>
          <a:r>
            <a:rPr kumimoji="0" lang="tr-TR" altLang="tr-TR" sz="1000" b="0" i="0" u="none" strike="noStrike" cap="none" normalizeH="0" baseline="0">
              <a:ln/>
              <a:effectLst/>
              <a:latin typeface="Arial" panose="020B0604020202020204" pitchFamily="34" charset="0"/>
            </a:rPr>
            <a:t>ö</a:t>
          </a:r>
          <a:r>
            <a:rPr kumimoji="0" lang="tr-TR" altLang="tr-TR" sz="1000" b="0" i="0" u="none" strike="noStrike" cap="none" normalizeH="0" baseline="0">
              <a:ln/>
              <a:effectLst/>
              <a:latin typeface="Comic Sans MS" panose="030F0702030302020204" pitchFamily="66" charset="0"/>
            </a:rPr>
            <a:t>l</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32FD11BF-E223-45F2-A3A5-082A77240D6F}" type="parTrans" cxnId="{EF4A9980-3FE6-401E-AB68-95C893DE9A1A}">
      <dgm:prSet/>
      <dgm:spPr/>
      <dgm:t>
        <a:bodyPr/>
        <a:lstStyle/>
        <a:p>
          <a:endParaRPr lang="tr-TR"/>
        </a:p>
      </dgm:t>
    </dgm:pt>
    <dgm:pt modelId="{FE0D4668-408D-457E-8572-FD6CF0C5AED3}" type="sibTrans" cxnId="{EF4A9980-3FE6-401E-AB68-95C893DE9A1A}">
      <dgm:prSet/>
      <dgm:spPr/>
      <dgm:t>
        <a:bodyPr/>
        <a:lstStyle/>
        <a:p>
          <a:endParaRPr lang="tr-TR"/>
        </a:p>
      </dgm:t>
    </dgm:pt>
    <dgm:pt modelId="{2F047264-9194-4D6E-9FFF-00C52CCEEAF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8FC1658C-B48D-4E85-8999-F5521BD19A6D}" type="parTrans" cxnId="{FE462CDB-BA30-460C-9269-72CEADC22BDA}">
      <dgm:prSet/>
      <dgm:spPr/>
      <dgm:t>
        <a:bodyPr/>
        <a:lstStyle/>
        <a:p>
          <a:endParaRPr lang="tr-TR"/>
        </a:p>
      </dgm:t>
    </dgm:pt>
    <dgm:pt modelId="{BCC59991-F539-474A-96DE-31F526F3A30E}" type="sibTrans" cxnId="{FE462CDB-BA30-460C-9269-72CEADC22BDA}">
      <dgm:prSet/>
      <dgm:spPr/>
      <dgm:t>
        <a:bodyPr/>
        <a:lstStyle/>
        <a:p>
          <a:endParaRPr lang="tr-TR"/>
        </a:p>
      </dgm:t>
    </dgm:pt>
    <dgm:pt modelId="{6B370849-5DA9-462E-AAD7-E032786A562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(M</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d</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r ve Koordinatör)</a:t>
          </a:r>
          <a:endParaRPr kumimoji="0" lang="tr-TR" altLang="tr-TR" sz="1000" b="0" i="0" u="none" strike="noStrike" cap="none" normalizeH="0" baseline="0" dirty="0">
            <a:ln/>
            <a:effectLst/>
            <a:latin typeface="Comic Sans MS" panose="030F0702030302020204" pitchFamily="66" charset="0"/>
          </a:endParaRPr>
        </a:p>
      </dgm:t>
    </dgm:pt>
    <dgm:pt modelId="{83E13D51-C2C6-45F2-8C12-C3F97CAF10EC}" type="parTrans" cxnId="{C9648C2A-65B0-4ECB-9786-29172CD19297}">
      <dgm:prSet/>
      <dgm:spPr/>
      <dgm:t>
        <a:bodyPr/>
        <a:lstStyle/>
        <a:p>
          <a:endParaRPr lang="tr-TR"/>
        </a:p>
      </dgm:t>
    </dgm:pt>
    <dgm:pt modelId="{0E5937B3-9E4B-45D9-BB45-72264A1AB91E}" type="sibTrans" cxnId="{C9648C2A-65B0-4ECB-9786-29172CD19297}">
      <dgm:prSet/>
      <dgm:spPr/>
      <dgm:t>
        <a:bodyPr/>
        <a:lstStyle/>
        <a:p>
          <a:endParaRPr lang="tr-TR"/>
        </a:p>
      </dgm:t>
    </dgm:pt>
    <dgm:pt modelId="{033990DA-7880-4A44-967D-E04E2BA1A1C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Y</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(M</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d</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r)</a:t>
          </a:r>
          <a:endParaRPr kumimoji="0" lang="tr-TR" altLang="tr-TR" sz="1000" b="0" i="0" u="none" strike="noStrike" cap="none" normalizeH="0" baseline="0" dirty="0">
            <a:ln/>
            <a:effectLst/>
            <a:latin typeface="Comic Sans MS" panose="030F0702030302020204" pitchFamily="66" charset="0"/>
          </a:endParaRPr>
        </a:p>
      </dgm:t>
    </dgm:pt>
    <dgm:pt modelId="{0BC0B44C-83DA-4311-BAA0-B5ED6FF3FC6C}" type="parTrans" cxnId="{19C54B05-3027-4C65-A654-DC2839CE7B38}">
      <dgm:prSet/>
      <dgm:spPr/>
      <dgm:t>
        <a:bodyPr/>
        <a:lstStyle/>
        <a:p>
          <a:endParaRPr lang="tr-TR"/>
        </a:p>
      </dgm:t>
    </dgm:pt>
    <dgm:pt modelId="{16E58BD9-5126-4603-A4BD-E92E4A6AEB60}" type="sibTrans" cxnId="{19C54B05-3027-4C65-A654-DC2839CE7B38}">
      <dgm:prSet/>
      <dgm:spPr/>
      <dgm:t>
        <a:bodyPr/>
        <a:lstStyle/>
        <a:p>
          <a:endParaRPr lang="tr-TR"/>
        </a:p>
      </dgm:t>
    </dgm:pt>
    <dgm:pt modelId="{F8B91436-164C-463F-ABD0-A4BBC2410098}">
      <dgm:prSet custT="1"/>
      <dgm:spPr/>
      <dgm:t>
        <a:bodyPr/>
        <a:lstStyle/>
        <a:p>
          <a:r>
            <a:rPr kumimoji="0" lang="tr-TR" sz="1000" b="0" i="0" u="none" strike="noStrike" cap="none" normalizeH="0" baseline="0">
              <a:ln/>
              <a:effectLst/>
              <a:latin typeface="Comic Sans MS" panose="030F0702030302020204" pitchFamily="66" charset="0"/>
            </a:rPr>
            <a:t>Meslek Yüksekokulları</a:t>
          </a:r>
        </a:p>
        <a:p>
          <a:r>
            <a:rPr kumimoji="0" lang="tr-TR" sz="1000" b="0" i="0" u="none" strike="noStrike" cap="none" normalizeH="0" baseline="0">
              <a:ln/>
              <a:effectLst/>
              <a:latin typeface="Comic Sans MS" panose="030F0702030302020204" pitchFamily="66" charset="0"/>
            </a:rPr>
            <a:t>(Müdür)</a:t>
          </a:r>
          <a:endParaRPr kumimoji="0" lang="tr-TR" sz="1000" b="0" i="0" u="none" strike="noStrike" cap="none" normalizeH="0" baseline="0" dirty="0">
            <a:ln/>
            <a:effectLst/>
            <a:latin typeface="Comic Sans MS" panose="030F0702030302020204" pitchFamily="66" charset="0"/>
          </a:endParaRPr>
        </a:p>
      </dgm:t>
    </dgm:pt>
    <dgm:pt modelId="{E5325A05-40D3-4708-95E6-B4307B195D12}" type="parTrans" cxnId="{F3061494-99C0-46BC-BEB0-E2219F5B0DA4}">
      <dgm:prSet/>
      <dgm:spPr/>
      <dgm:t>
        <a:bodyPr/>
        <a:lstStyle/>
        <a:p>
          <a:endParaRPr lang="tr-TR"/>
        </a:p>
      </dgm:t>
    </dgm:pt>
    <dgm:pt modelId="{FB5D1E9C-015A-402A-8F0C-1C03087A8796}" type="sibTrans" cxnId="{F3061494-99C0-46BC-BEB0-E2219F5B0DA4}">
      <dgm:prSet/>
      <dgm:spPr/>
      <dgm:t>
        <a:bodyPr/>
        <a:lstStyle/>
        <a:p>
          <a:endParaRPr lang="tr-TR"/>
        </a:p>
      </dgm:t>
    </dgm:pt>
    <dgm:pt modelId="{3450D119-FFDE-499B-B973-C89B92F7F6F0}" type="pres">
      <dgm:prSet presAssocID="{07EC6EBA-0E5A-41C2-B836-4F06F104E817}" presName="hierChild1" presStyleCnt="0">
        <dgm:presLayoutVars>
          <dgm:orgChart val="1"/>
          <dgm:chPref val="1"/>
          <dgm:dir/>
          <dgm:animOne val="branch"/>
          <dgm:animLvl val="lvl"/>
          <dgm:resizeHandles/>
        </dgm:presLayoutVars>
      </dgm:prSet>
      <dgm:spPr/>
    </dgm:pt>
    <dgm:pt modelId="{3BA87D5F-29FA-4138-A814-7E69AB069263}" type="pres">
      <dgm:prSet presAssocID="{69D76770-17A0-4A32-9EA9-0BA688126D33}" presName="hierRoot1" presStyleCnt="0">
        <dgm:presLayoutVars>
          <dgm:hierBranch/>
        </dgm:presLayoutVars>
      </dgm:prSet>
      <dgm:spPr/>
    </dgm:pt>
    <dgm:pt modelId="{59F6849D-4E80-4581-A32D-EDE833FB0BA4}" type="pres">
      <dgm:prSet presAssocID="{69D76770-17A0-4A32-9EA9-0BA688126D33}" presName="rootComposite1" presStyleCnt="0"/>
      <dgm:spPr/>
    </dgm:pt>
    <dgm:pt modelId="{F45E6931-137C-4DE1-8BD1-E83271F449A3}" type="pres">
      <dgm:prSet presAssocID="{69D76770-17A0-4A32-9EA9-0BA688126D33}" presName="rootText1" presStyleLbl="node0" presStyleIdx="0" presStyleCnt="1">
        <dgm:presLayoutVars>
          <dgm:chPref val="3"/>
        </dgm:presLayoutVars>
      </dgm:prSet>
      <dgm:spPr/>
    </dgm:pt>
    <dgm:pt modelId="{F4D597DC-1619-4D01-9356-955A9D38AD09}" type="pres">
      <dgm:prSet presAssocID="{69D76770-17A0-4A32-9EA9-0BA688126D33}" presName="rootConnector1" presStyleLbl="node1" presStyleIdx="0" presStyleCnt="0"/>
      <dgm:spPr/>
    </dgm:pt>
    <dgm:pt modelId="{EC02592F-27F2-48DE-9128-717D7F2C8BE4}" type="pres">
      <dgm:prSet presAssocID="{69D76770-17A0-4A32-9EA9-0BA688126D33}" presName="hierChild2" presStyleCnt="0"/>
      <dgm:spPr/>
    </dgm:pt>
    <dgm:pt modelId="{D9A9B298-661D-4CE0-A683-0946AE0AA80E}" type="pres">
      <dgm:prSet presAssocID="{9E0093BD-8D92-4C0E-A0E9-D24FB086076D}" presName="Name35" presStyleLbl="parChTrans1D2" presStyleIdx="0" presStyleCnt="5"/>
      <dgm:spPr/>
    </dgm:pt>
    <dgm:pt modelId="{55FD33AA-A2CA-4200-95F8-9BA3797A3ACA}" type="pres">
      <dgm:prSet presAssocID="{35DC291E-7179-478A-9F61-C89E0883348E}" presName="hierRoot2" presStyleCnt="0">
        <dgm:presLayoutVars>
          <dgm:hierBranch/>
        </dgm:presLayoutVars>
      </dgm:prSet>
      <dgm:spPr/>
    </dgm:pt>
    <dgm:pt modelId="{E3A45648-A390-48C2-9F97-8E0117738497}" type="pres">
      <dgm:prSet presAssocID="{35DC291E-7179-478A-9F61-C89E0883348E}" presName="rootComposite" presStyleCnt="0"/>
      <dgm:spPr/>
    </dgm:pt>
    <dgm:pt modelId="{672B6CBB-7D97-4594-B712-CB7EA83D0728}" type="pres">
      <dgm:prSet presAssocID="{35DC291E-7179-478A-9F61-C89E0883348E}" presName="rootText" presStyleLbl="node2" presStyleIdx="0" presStyleCnt="5">
        <dgm:presLayoutVars>
          <dgm:chPref val="3"/>
        </dgm:presLayoutVars>
      </dgm:prSet>
      <dgm:spPr/>
    </dgm:pt>
    <dgm:pt modelId="{5AC41527-6F3F-4DD4-B476-202E1D4B9F8F}" type="pres">
      <dgm:prSet presAssocID="{35DC291E-7179-478A-9F61-C89E0883348E}" presName="rootConnector" presStyleLbl="node2" presStyleIdx="0" presStyleCnt="5"/>
      <dgm:spPr/>
    </dgm:pt>
    <dgm:pt modelId="{C7C88652-EBDC-47B7-A733-087CFCBBDD53}" type="pres">
      <dgm:prSet presAssocID="{35DC291E-7179-478A-9F61-C89E0883348E}" presName="hierChild4" presStyleCnt="0"/>
      <dgm:spPr/>
    </dgm:pt>
    <dgm:pt modelId="{0D780A8D-B21F-4C4F-A8BA-3F71287C24D4}" type="pres">
      <dgm:prSet presAssocID="{35DC291E-7179-478A-9F61-C89E0883348E}" presName="hierChild5" presStyleCnt="0"/>
      <dgm:spPr/>
    </dgm:pt>
    <dgm:pt modelId="{0AEFF7EA-6290-4B49-9609-335936BD7895}" type="pres">
      <dgm:prSet presAssocID="{477FB5AD-5E63-4A72-B5A6-75FD5D288A3E}" presName="Name35" presStyleLbl="parChTrans1D2" presStyleIdx="1" presStyleCnt="5"/>
      <dgm:spPr/>
    </dgm:pt>
    <dgm:pt modelId="{B0796CFC-FB7D-4AAD-A3B8-86631324C885}" type="pres">
      <dgm:prSet presAssocID="{4A8BFEE1-3068-4A71-BD7B-AD44EC071E27}" presName="hierRoot2" presStyleCnt="0">
        <dgm:presLayoutVars>
          <dgm:hierBranch/>
        </dgm:presLayoutVars>
      </dgm:prSet>
      <dgm:spPr/>
    </dgm:pt>
    <dgm:pt modelId="{812FA1D8-828A-44FC-897D-E64817823E2E}" type="pres">
      <dgm:prSet presAssocID="{4A8BFEE1-3068-4A71-BD7B-AD44EC071E27}" presName="rootComposite" presStyleCnt="0"/>
      <dgm:spPr/>
    </dgm:pt>
    <dgm:pt modelId="{8AEAA79B-4052-48E2-BA4D-A7D76FE2C743}" type="pres">
      <dgm:prSet presAssocID="{4A8BFEE1-3068-4A71-BD7B-AD44EC071E27}" presName="rootText" presStyleLbl="node2" presStyleIdx="1" presStyleCnt="5">
        <dgm:presLayoutVars>
          <dgm:chPref val="3"/>
        </dgm:presLayoutVars>
      </dgm:prSet>
      <dgm:spPr/>
    </dgm:pt>
    <dgm:pt modelId="{26B0AB03-8AF8-494C-A6B8-728458A741FE}" type="pres">
      <dgm:prSet presAssocID="{4A8BFEE1-3068-4A71-BD7B-AD44EC071E27}" presName="rootConnector" presStyleLbl="node2" presStyleIdx="1" presStyleCnt="5"/>
      <dgm:spPr/>
    </dgm:pt>
    <dgm:pt modelId="{37BEAF0F-5D9A-4655-906E-AEA120D1C241}" type="pres">
      <dgm:prSet presAssocID="{4A8BFEE1-3068-4A71-BD7B-AD44EC071E27}" presName="hierChild4" presStyleCnt="0"/>
      <dgm:spPr/>
    </dgm:pt>
    <dgm:pt modelId="{D0C88D9E-1E14-463F-8A5F-0F099E53A75C}" type="pres">
      <dgm:prSet presAssocID="{32FD11BF-E223-45F2-A3A5-082A77240D6F}" presName="Name35" presStyleLbl="parChTrans1D3" presStyleIdx="0" presStyleCnt="1"/>
      <dgm:spPr/>
    </dgm:pt>
    <dgm:pt modelId="{48D1A443-6E41-4732-AFAA-689001C057FF}" type="pres">
      <dgm:prSet presAssocID="{FAC8E86B-7FAB-464B-B7C5-763BBC3D0A41}" presName="hierRoot2" presStyleCnt="0">
        <dgm:presLayoutVars>
          <dgm:hierBranch val="r"/>
        </dgm:presLayoutVars>
      </dgm:prSet>
      <dgm:spPr/>
    </dgm:pt>
    <dgm:pt modelId="{47B81C52-B54E-47BD-BA16-FAD6DFB897EE}" type="pres">
      <dgm:prSet presAssocID="{FAC8E86B-7FAB-464B-B7C5-763BBC3D0A41}" presName="rootComposite" presStyleCnt="0"/>
      <dgm:spPr/>
    </dgm:pt>
    <dgm:pt modelId="{88FD214F-1B00-41D6-AF72-62A413106EB2}" type="pres">
      <dgm:prSet presAssocID="{FAC8E86B-7FAB-464B-B7C5-763BBC3D0A41}" presName="rootText" presStyleLbl="node3" presStyleIdx="0" presStyleCnt="1">
        <dgm:presLayoutVars>
          <dgm:chPref val="3"/>
        </dgm:presLayoutVars>
      </dgm:prSet>
      <dgm:spPr/>
    </dgm:pt>
    <dgm:pt modelId="{81308625-16CE-47F6-80BC-474982F885B8}" type="pres">
      <dgm:prSet presAssocID="{FAC8E86B-7FAB-464B-B7C5-763BBC3D0A41}" presName="rootConnector" presStyleLbl="node3" presStyleIdx="0" presStyleCnt="1"/>
      <dgm:spPr/>
    </dgm:pt>
    <dgm:pt modelId="{7B247322-BEFE-465D-BA1F-AE7F3DAD2389}" type="pres">
      <dgm:prSet presAssocID="{FAC8E86B-7FAB-464B-B7C5-763BBC3D0A41}" presName="hierChild4" presStyleCnt="0"/>
      <dgm:spPr/>
    </dgm:pt>
    <dgm:pt modelId="{23457C44-7237-41B9-992E-82EDB5EE65B0}" type="pres">
      <dgm:prSet presAssocID="{8FC1658C-B48D-4E85-8999-F5521BD19A6D}" presName="Name50" presStyleLbl="parChTrans1D4" presStyleIdx="0" presStyleCnt="1"/>
      <dgm:spPr/>
    </dgm:pt>
    <dgm:pt modelId="{C3D535F1-49D6-4ABE-B955-C47F6ED34080}" type="pres">
      <dgm:prSet presAssocID="{2F047264-9194-4D6E-9FFF-00C52CCEEAFF}" presName="hierRoot2" presStyleCnt="0">
        <dgm:presLayoutVars>
          <dgm:hierBranch val="r"/>
        </dgm:presLayoutVars>
      </dgm:prSet>
      <dgm:spPr/>
    </dgm:pt>
    <dgm:pt modelId="{39B0D169-1E18-4F94-9DBD-56139359839D}" type="pres">
      <dgm:prSet presAssocID="{2F047264-9194-4D6E-9FFF-00C52CCEEAFF}" presName="rootComposite" presStyleCnt="0"/>
      <dgm:spPr/>
    </dgm:pt>
    <dgm:pt modelId="{BD851D23-C5A7-4D6F-A9ED-EB9DF4A549FD}" type="pres">
      <dgm:prSet presAssocID="{2F047264-9194-4D6E-9FFF-00C52CCEEAFF}" presName="rootText" presStyleLbl="node4" presStyleIdx="0" presStyleCnt="1">
        <dgm:presLayoutVars>
          <dgm:chPref val="3"/>
        </dgm:presLayoutVars>
      </dgm:prSet>
      <dgm:spPr/>
    </dgm:pt>
    <dgm:pt modelId="{F8D74635-8342-4498-ADE2-AFF514F193BF}" type="pres">
      <dgm:prSet presAssocID="{2F047264-9194-4D6E-9FFF-00C52CCEEAFF}" presName="rootConnector" presStyleLbl="node4" presStyleIdx="0" presStyleCnt="1"/>
      <dgm:spPr/>
    </dgm:pt>
    <dgm:pt modelId="{D4FBBCFF-034D-4A4B-80D7-8DE620AEE68E}" type="pres">
      <dgm:prSet presAssocID="{2F047264-9194-4D6E-9FFF-00C52CCEEAFF}" presName="hierChild4" presStyleCnt="0"/>
      <dgm:spPr/>
    </dgm:pt>
    <dgm:pt modelId="{3B7AA5AD-CA6F-4A16-86FD-322280FDFFDE}" type="pres">
      <dgm:prSet presAssocID="{2F047264-9194-4D6E-9FFF-00C52CCEEAFF}" presName="hierChild5" presStyleCnt="0"/>
      <dgm:spPr/>
    </dgm:pt>
    <dgm:pt modelId="{15DDD6DC-97B4-42EB-B733-FA078C9AF65B}" type="pres">
      <dgm:prSet presAssocID="{FAC8E86B-7FAB-464B-B7C5-763BBC3D0A41}" presName="hierChild5" presStyleCnt="0"/>
      <dgm:spPr/>
    </dgm:pt>
    <dgm:pt modelId="{37F0D77F-200E-44BD-8A81-FB4FA76FA400}" type="pres">
      <dgm:prSet presAssocID="{4A8BFEE1-3068-4A71-BD7B-AD44EC071E27}" presName="hierChild5" presStyleCnt="0"/>
      <dgm:spPr/>
    </dgm:pt>
    <dgm:pt modelId="{2059AB5F-D8C6-4275-A5DC-4D59C050593D}" type="pres">
      <dgm:prSet presAssocID="{83E13D51-C2C6-45F2-8C12-C3F97CAF10EC}" presName="Name35" presStyleLbl="parChTrans1D2" presStyleIdx="2" presStyleCnt="5"/>
      <dgm:spPr/>
    </dgm:pt>
    <dgm:pt modelId="{4488C3A9-79E4-4CC5-85A3-CDD57DCDDB53}" type="pres">
      <dgm:prSet presAssocID="{6B370849-5DA9-462E-AAD7-E032786A5623}" presName="hierRoot2" presStyleCnt="0">
        <dgm:presLayoutVars>
          <dgm:hierBranch/>
        </dgm:presLayoutVars>
      </dgm:prSet>
      <dgm:spPr/>
    </dgm:pt>
    <dgm:pt modelId="{4ABECB26-4D38-47E0-933B-567C707A1A9F}" type="pres">
      <dgm:prSet presAssocID="{6B370849-5DA9-462E-AAD7-E032786A5623}" presName="rootComposite" presStyleCnt="0"/>
      <dgm:spPr/>
    </dgm:pt>
    <dgm:pt modelId="{0F2EBE23-9166-446F-91DE-6AE0E5C36822}" type="pres">
      <dgm:prSet presAssocID="{6B370849-5DA9-462E-AAD7-E032786A5623}" presName="rootText" presStyleLbl="node2" presStyleIdx="2" presStyleCnt="5">
        <dgm:presLayoutVars>
          <dgm:chPref val="3"/>
        </dgm:presLayoutVars>
      </dgm:prSet>
      <dgm:spPr/>
    </dgm:pt>
    <dgm:pt modelId="{EE869F74-8A9F-4505-A629-C59F91FA8BC6}" type="pres">
      <dgm:prSet presAssocID="{6B370849-5DA9-462E-AAD7-E032786A5623}" presName="rootConnector" presStyleLbl="node2" presStyleIdx="2" presStyleCnt="5"/>
      <dgm:spPr/>
    </dgm:pt>
    <dgm:pt modelId="{0800DCCB-2B67-4322-933E-C8B58B87C684}" type="pres">
      <dgm:prSet presAssocID="{6B370849-5DA9-462E-AAD7-E032786A5623}" presName="hierChild4" presStyleCnt="0"/>
      <dgm:spPr/>
    </dgm:pt>
    <dgm:pt modelId="{4022FEBA-EE38-495E-BDBC-74900EE2F4D4}" type="pres">
      <dgm:prSet presAssocID="{6B370849-5DA9-462E-AAD7-E032786A5623}" presName="hierChild5" presStyleCnt="0"/>
      <dgm:spPr/>
    </dgm:pt>
    <dgm:pt modelId="{76F00F95-EDD4-4961-8F22-E38479EEDBE2}" type="pres">
      <dgm:prSet presAssocID="{0BC0B44C-83DA-4311-BAA0-B5ED6FF3FC6C}" presName="Name35" presStyleLbl="parChTrans1D2" presStyleIdx="3" presStyleCnt="5"/>
      <dgm:spPr/>
    </dgm:pt>
    <dgm:pt modelId="{AF8FE8B4-78F7-4D25-8AF6-6C2B9CB6E366}" type="pres">
      <dgm:prSet presAssocID="{033990DA-7880-4A44-967D-E04E2BA1A1CD}" presName="hierRoot2" presStyleCnt="0">
        <dgm:presLayoutVars>
          <dgm:hierBranch/>
        </dgm:presLayoutVars>
      </dgm:prSet>
      <dgm:spPr/>
    </dgm:pt>
    <dgm:pt modelId="{39EF04D4-9FF5-4683-AB39-E12D505160C7}" type="pres">
      <dgm:prSet presAssocID="{033990DA-7880-4A44-967D-E04E2BA1A1CD}" presName="rootComposite" presStyleCnt="0"/>
      <dgm:spPr/>
    </dgm:pt>
    <dgm:pt modelId="{BEEC7953-DB72-4B56-9492-21F4194BA609}" type="pres">
      <dgm:prSet presAssocID="{033990DA-7880-4A44-967D-E04E2BA1A1CD}" presName="rootText" presStyleLbl="node2" presStyleIdx="3" presStyleCnt="5">
        <dgm:presLayoutVars>
          <dgm:chPref val="3"/>
        </dgm:presLayoutVars>
      </dgm:prSet>
      <dgm:spPr/>
    </dgm:pt>
    <dgm:pt modelId="{AC72E590-0F2A-4FAE-B465-00EA14DB2D13}" type="pres">
      <dgm:prSet presAssocID="{033990DA-7880-4A44-967D-E04E2BA1A1CD}" presName="rootConnector" presStyleLbl="node2" presStyleIdx="3" presStyleCnt="5"/>
      <dgm:spPr/>
    </dgm:pt>
    <dgm:pt modelId="{3D0E426E-91BF-4945-8165-259B70F3FCE0}" type="pres">
      <dgm:prSet presAssocID="{033990DA-7880-4A44-967D-E04E2BA1A1CD}" presName="hierChild4" presStyleCnt="0"/>
      <dgm:spPr/>
    </dgm:pt>
    <dgm:pt modelId="{A7DDB916-ECA4-4640-9D3A-E6F851C95B6A}" type="pres">
      <dgm:prSet presAssocID="{033990DA-7880-4A44-967D-E04E2BA1A1CD}" presName="hierChild5" presStyleCnt="0"/>
      <dgm:spPr/>
    </dgm:pt>
    <dgm:pt modelId="{6408635B-07C5-48CE-BDE0-049F5AEFD576}" type="pres">
      <dgm:prSet presAssocID="{E5325A05-40D3-4708-95E6-B4307B195D12}" presName="Name35" presStyleLbl="parChTrans1D2" presStyleIdx="4" presStyleCnt="5"/>
      <dgm:spPr/>
    </dgm:pt>
    <dgm:pt modelId="{F163DC58-EFFD-4913-B91B-9F8C1ADF5CD5}" type="pres">
      <dgm:prSet presAssocID="{F8B91436-164C-463F-ABD0-A4BBC2410098}" presName="hierRoot2" presStyleCnt="0">
        <dgm:presLayoutVars>
          <dgm:hierBranch val="init"/>
        </dgm:presLayoutVars>
      </dgm:prSet>
      <dgm:spPr/>
    </dgm:pt>
    <dgm:pt modelId="{4D61F0A2-FAFF-442B-9617-AFE04C26C8D0}" type="pres">
      <dgm:prSet presAssocID="{F8B91436-164C-463F-ABD0-A4BBC2410098}" presName="rootComposite" presStyleCnt="0"/>
      <dgm:spPr/>
    </dgm:pt>
    <dgm:pt modelId="{0C62C711-E247-4D92-984A-A18B236E4B79}" type="pres">
      <dgm:prSet presAssocID="{F8B91436-164C-463F-ABD0-A4BBC2410098}" presName="rootText" presStyleLbl="node2" presStyleIdx="4" presStyleCnt="5" custLinFactNeighborX="1924" custLinFactNeighborY="1994">
        <dgm:presLayoutVars>
          <dgm:chPref val="3"/>
        </dgm:presLayoutVars>
      </dgm:prSet>
      <dgm:spPr/>
    </dgm:pt>
    <dgm:pt modelId="{6FF64F1C-F53C-46A4-A5FA-E1A332C9E09A}" type="pres">
      <dgm:prSet presAssocID="{F8B91436-164C-463F-ABD0-A4BBC2410098}" presName="rootConnector" presStyleLbl="node2" presStyleIdx="4" presStyleCnt="5"/>
      <dgm:spPr/>
    </dgm:pt>
    <dgm:pt modelId="{8EB22131-4C49-4D5F-996C-3A25C9D816AF}" type="pres">
      <dgm:prSet presAssocID="{F8B91436-164C-463F-ABD0-A4BBC2410098}" presName="hierChild4" presStyleCnt="0"/>
      <dgm:spPr/>
    </dgm:pt>
    <dgm:pt modelId="{3B70FF40-6127-42C7-92A7-ABA1522C0E24}" type="pres">
      <dgm:prSet presAssocID="{F8B91436-164C-463F-ABD0-A4BBC2410098}" presName="hierChild5" presStyleCnt="0"/>
      <dgm:spPr/>
    </dgm:pt>
    <dgm:pt modelId="{57F695CE-7B12-4A40-8641-A33A22153CC1}" type="pres">
      <dgm:prSet presAssocID="{69D76770-17A0-4A32-9EA9-0BA688126D33}" presName="hierChild3" presStyleCnt="0"/>
      <dgm:spPr/>
    </dgm:pt>
  </dgm:ptLst>
  <dgm:cxnLst>
    <dgm:cxn modelId="{74938400-F388-468F-9E32-1143E2831114}" type="presOf" srcId="{07EC6EBA-0E5A-41C2-B836-4F06F104E817}" destId="{3450D119-FFDE-499B-B973-C89B92F7F6F0}" srcOrd="0" destOrd="0" presId="urn:microsoft.com/office/officeart/2005/8/layout/orgChart1"/>
    <dgm:cxn modelId="{9E2B9D03-DABC-4278-97E6-A67AAF44A708}" srcId="{69D76770-17A0-4A32-9EA9-0BA688126D33}" destId="{35DC291E-7179-478A-9F61-C89E0883348E}" srcOrd="0" destOrd="0" parTransId="{9E0093BD-8D92-4C0E-A0E9-D24FB086076D}" sibTransId="{B950ECF2-04D2-44D8-B422-A68D1FA8264B}"/>
    <dgm:cxn modelId="{19C54B05-3027-4C65-A654-DC2839CE7B38}" srcId="{69D76770-17A0-4A32-9EA9-0BA688126D33}" destId="{033990DA-7880-4A44-967D-E04E2BA1A1CD}" srcOrd="3" destOrd="0" parTransId="{0BC0B44C-83DA-4311-BAA0-B5ED6FF3FC6C}" sibTransId="{16E58BD9-5126-4603-A4BD-E92E4A6AEB60}"/>
    <dgm:cxn modelId="{FADAAD07-A320-4582-A460-F38F329F0B34}" srcId="{07EC6EBA-0E5A-41C2-B836-4F06F104E817}" destId="{69D76770-17A0-4A32-9EA9-0BA688126D33}" srcOrd="0" destOrd="0" parTransId="{8666AF80-D896-410B-AE21-764F174FAB92}" sibTransId="{3D6534D0-14C1-4181-9FB2-401E37F16136}"/>
    <dgm:cxn modelId="{8C1EC528-7776-4C63-93C7-0862438578B7}" type="presOf" srcId="{2F047264-9194-4D6E-9FFF-00C52CCEEAFF}" destId="{BD851D23-C5A7-4D6F-A9ED-EB9DF4A549FD}" srcOrd="0" destOrd="0" presId="urn:microsoft.com/office/officeart/2005/8/layout/orgChart1"/>
    <dgm:cxn modelId="{C9648C2A-65B0-4ECB-9786-29172CD19297}" srcId="{69D76770-17A0-4A32-9EA9-0BA688126D33}" destId="{6B370849-5DA9-462E-AAD7-E032786A5623}" srcOrd="2" destOrd="0" parTransId="{83E13D51-C2C6-45F2-8C12-C3F97CAF10EC}" sibTransId="{0E5937B3-9E4B-45D9-BB45-72264A1AB91E}"/>
    <dgm:cxn modelId="{57EEAC36-2CF9-4F48-9F59-4D90CEE3AB24}" type="presOf" srcId="{6B370849-5DA9-462E-AAD7-E032786A5623}" destId="{0F2EBE23-9166-446F-91DE-6AE0E5C36822}" srcOrd="0" destOrd="0" presId="urn:microsoft.com/office/officeart/2005/8/layout/orgChart1"/>
    <dgm:cxn modelId="{AAC6133E-D8CF-4763-ADEF-269367E66E9A}" type="presOf" srcId="{4A8BFEE1-3068-4A71-BD7B-AD44EC071E27}" destId="{8AEAA79B-4052-48E2-BA4D-A7D76FE2C743}" srcOrd="0" destOrd="0" presId="urn:microsoft.com/office/officeart/2005/8/layout/orgChart1"/>
    <dgm:cxn modelId="{7B6E375F-C5C3-46B4-BBFF-026865DAC198}" type="presOf" srcId="{033990DA-7880-4A44-967D-E04E2BA1A1CD}" destId="{AC72E590-0F2A-4FAE-B465-00EA14DB2D13}" srcOrd="1" destOrd="0" presId="urn:microsoft.com/office/officeart/2005/8/layout/orgChart1"/>
    <dgm:cxn modelId="{4E274244-FF08-4F50-A695-5CECA8BCA25D}" type="presOf" srcId="{FAC8E86B-7FAB-464B-B7C5-763BBC3D0A41}" destId="{88FD214F-1B00-41D6-AF72-62A413106EB2}" srcOrd="0" destOrd="0" presId="urn:microsoft.com/office/officeart/2005/8/layout/orgChart1"/>
    <dgm:cxn modelId="{05245551-9FC7-45EE-9EF0-2DFB64FB0CD9}" type="presOf" srcId="{F8B91436-164C-463F-ABD0-A4BBC2410098}" destId="{0C62C711-E247-4D92-984A-A18B236E4B79}" srcOrd="0" destOrd="0" presId="urn:microsoft.com/office/officeart/2005/8/layout/orgChart1"/>
    <dgm:cxn modelId="{04835551-03B8-4043-8910-24681701E567}" type="presOf" srcId="{F8B91436-164C-463F-ABD0-A4BBC2410098}" destId="{6FF64F1C-F53C-46A4-A5FA-E1A332C9E09A}" srcOrd="1" destOrd="0" presId="urn:microsoft.com/office/officeart/2005/8/layout/orgChart1"/>
    <dgm:cxn modelId="{EF4A9980-3FE6-401E-AB68-95C893DE9A1A}" srcId="{4A8BFEE1-3068-4A71-BD7B-AD44EC071E27}" destId="{FAC8E86B-7FAB-464B-B7C5-763BBC3D0A41}" srcOrd="0" destOrd="0" parTransId="{32FD11BF-E223-45F2-A3A5-082A77240D6F}" sibTransId="{FE0D4668-408D-457E-8572-FD6CF0C5AED3}"/>
    <dgm:cxn modelId="{7E98B282-FCBF-404E-A879-73FF0FF26EA2}" type="presOf" srcId="{35DC291E-7179-478A-9F61-C89E0883348E}" destId="{5AC41527-6F3F-4DD4-B476-202E1D4B9F8F}" srcOrd="1" destOrd="0" presId="urn:microsoft.com/office/officeart/2005/8/layout/orgChart1"/>
    <dgm:cxn modelId="{08166287-FFFC-4012-B279-C864536B6148}" type="presOf" srcId="{83E13D51-C2C6-45F2-8C12-C3F97CAF10EC}" destId="{2059AB5F-D8C6-4275-A5DC-4D59C050593D}" srcOrd="0" destOrd="0" presId="urn:microsoft.com/office/officeart/2005/8/layout/orgChart1"/>
    <dgm:cxn modelId="{C3118689-9868-4870-B047-DF74E20D0EC1}" type="presOf" srcId="{35DC291E-7179-478A-9F61-C89E0883348E}" destId="{672B6CBB-7D97-4594-B712-CB7EA83D0728}" srcOrd="0" destOrd="0" presId="urn:microsoft.com/office/officeart/2005/8/layout/orgChart1"/>
    <dgm:cxn modelId="{D6F4558D-4185-4DB6-9408-D0CD6604CD0D}" type="presOf" srcId="{32FD11BF-E223-45F2-A3A5-082A77240D6F}" destId="{D0C88D9E-1E14-463F-8A5F-0F099E53A75C}" srcOrd="0" destOrd="0" presId="urn:microsoft.com/office/officeart/2005/8/layout/orgChart1"/>
    <dgm:cxn modelId="{6116EA8F-F326-478E-9D56-645697DD5A67}" type="presOf" srcId="{8FC1658C-B48D-4E85-8999-F5521BD19A6D}" destId="{23457C44-7237-41B9-992E-82EDB5EE65B0}" srcOrd="0" destOrd="0" presId="urn:microsoft.com/office/officeart/2005/8/layout/orgChart1"/>
    <dgm:cxn modelId="{9333CF92-3527-42CB-9690-B8D8D3F0643B}" type="presOf" srcId="{033990DA-7880-4A44-967D-E04E2BA1A1CD}" destId="{BEEC7953-DB72-4B56-9492-21F4194BA609}" srcOrd="0" destOrd="0" presId="urn:microsoft.com/office/officeart/2005/8/layout/orgChart1"/>
    <dgm:cxn modelId="{F3061494-99C0-46BC-BEB0-E2219F5B0DA4}" srcId="{69D76770-17A0-4A32-9EA9-0BA688126D33}" destId="{F8B91436-164C-463F-ABD0-A4BBC2410098}" srcOrd="4" destOrd="0" parTransId="{E5325A05-40D3-4708-95E6-B4307B195D12}" sibTransId="{FB5D1E9C-015A-402A-8F0C-1C03087A8796}"/>
    <dgm:cxn modelId="{563A0495-54DE-4E5F-90DF-E15B1ADA7F7B}" type="presOf" srcId="{69D76770-17A0-4A32-9EA9-0BA688126D33}" destId="{F45E6931-137C-4DE1-8BD1-E83271F449A3}" srcOrd="0" destOrd="0" presId="urn:microsoft.com/office/officeart/2005/8/layout/orgChart1"/>
    <dgm:cxn modelId="{B22723BA-4443-44E4-814A-DA58C86FA5C6}" type="presOf" srcId="{69D76770-17A0-4A32-9EA9-0BA688126D33}" destId="{F4D597DC-1619-4D01-9356-955A9D38AD09}" srcOrd="1" destOrd="0" presId="urn:microsoft.com/office/officeart/2005/8/layout/orgChart1"/>
    <dgm:cxn modelId="{393271C2-1CCE-4FFC-BDDD-B14709426D0A}" srcId="{69D76770-17A0-4A32-9EA9-0BA688126D33}" destId="{4A8BFEE1-3068-4A71-BD7B-AD44EC071E27}" srcOrd="1" destOrd="0" parTransId="{477FB5AD-5E63-4A72-B5A6-75FD5D288A3E}" sibTransId="{B7F594C8-D377-42F6-A20A-7E9C1F13F338}"/>
    <dgm:cxn modelId="{C90FF8C3-21D4-4C04-86D6-F1745B844477}" type="presOf" srcId="{2F047264-9194-4D6E-9FFF-00C52CCEEAFF}" destId="{F8D74635-8342-4498-ADE2-AFF514F193BF}" srcOrd="1" destOrd="0" presId="urn:microsoft.com/office/officeart/2005/8/layout/orgChart1"/>
    <dgm:cxn modelId="{5C2B7FC6-44FF-4B5F-9862-1E3A189D9C34}" type="presOf" srcId="{477FB5AD-5E63-4A72-B5A6-75FD5D288A3E}" destId="{0AEFF7EA-6290-4B49-9609-335936BD7895}" srcOrd="0" destOrd="0" presId="urn:microsoft.com/office/officeart/2005/8/layout/orgChart1"/>
    <dgm:cxn modelId="{DB6305C9-0F3D-4709-B57D-FC0ACA453CF0}" type="presOf" srcId="{FAC8E86B-7FAB-464B-B7C5-763BBC3D0A41}" destId="{81308625-16CE-47F6-80BC-474982F885B8}" srcOrd="1" destOrd="0" presId="urn:microsoft.com/office/officeart/2005/8/layout/orgChart1"/>
    <dgm:cxn modelId="{B56099D5-64BE-4B74-BEDD-45A2B39D403D}" type="presOf" srcId="{6B370849-5DA9-462E-AAD7-E032786A5623}" destId="{EE869F74-8A9F-4505-A629-C59F91FA8BC6}" srcOrd="1" destOrd="0" presId="urn:microsoft.com/office/officeart/2005/8/layout/orgChart1"/>
    <dgm:cxn modelId="{1DA16BD6-F6E6-4B17-920B-72446F14D2A8}" type="presOf" srcId="{4A8BFEE1-3068-4A71-BD7B-AD44EC071E27}" destId="{26B0AB03-8AF8-494C-A6B8-728458A741FE}" srcOrd="1" destOrd="0" presId="urn:microsoft.com/office/officeart/2005/8/layout/orgChart1"/>
    <dgm:cxn modelId="{FE462CDB-BA30-460C-9269-72CEADC22BDA}" srcId="{FAC8E86B-7FAB-464B-B7C5-763BBC3D0A41}" destId="{2F047264-9194-4D6E-9FFF-00C52CCEEAFF}" srcOrd="0" destOrd="0" parTransId="{8FC1658C-B48D-4E85-8999-F5521BD19A6D}" sibTransId="{BCC59991-F539-474A-96DE-31F526F3A30E}"/>
    <dgm:cxn modelId="{DF362EEF-2D3A-4CE7-8105-B8777DCC6A25}" type="presOf" srcId="{9E0093BD-8D92-4C0E-A0E9-D24FB086076D}" destId="{D9A9B298-661D-4CE0-A683-0946AE0AA80E}" srcOrd="0" destOrd="0" presId="urn:microsoft.com/office/officeart/2005/8/layout/orgChart1"/>
    <dgm:cxn modelId="{C6509AF3-9E8D-4FE7-A1BF-D7E7CE8DA811}" type="presOf" srcId="{0BC0B44C-83DA-4311-BAA0-B5ED6FF3FC6C}" destId="{76F00F95-EDD4-4961-8F22-E38479EEDBE2}" srcOrd="0" destOrd="0" presId="urn:microsoft.com/office/officeart/2005/8/layout/orgChart1"/>
    <dgm:cxn modelId="{940983FF-F784-4EA9-8E58-CF6AF20AD627}" type="presOf" srcId="{E5325A05-40D3-4708-95E6-B4307B195D12}" destId="{6408635B-07C5-48CE-BDE0-049F5AEFD576}" srcOrd="0" destOrd="0" presId="urn:microsoft.com/office/officeart/2005/8/layout/orgChart1"/>
    <dgm:cxn modelId="{6ED74A18-25AE-49E3-AD43-8745F26EA274}" type="presParOf" srcId="{3450D119-FFDE-499B-B973-C89B92F7F6F0}" destId="{3BA87D5F-29FA-4138-A814-7E69AB069263}" srcOrd="0" destOrd="0" presId="urn:microsoft.com/office/officeart/2005/8/layout/orgChart1"/>
    <dgm:cxn modelId="{B9EEE97F-F476-4A04-8B8F-7478F80D6206}" type="presParOf" srcId="{3BA87D5F-29FA-4138-A814-7E69AB069263}" destId="{59F6849D-4E80-4581-A32D-EDE833FB0BA4}" srcOrd="0" destOrd="0" presId="urn:microsoft.com/office/officeart/2005/8/layout/orgChart1"/>
    <dgm:cxn modelId="{829D9792-FD42-44B0-8AEE-DB1EBD7BD511}" type="presParOf" srcId="{59F6849D-4E80-4581-A32D-EDE833FB0BA4}" destId="{F45E6931-137C-4DE1-8BD1-E83271F449A3}" srcOrd="0" destOrd="0" presId="urn:microsoft.com/office/officeart/2005/8/layout/orgChart1"/>
    <dgm:cxn modelId="{671DC3EA-D684-4F04-8965-49C193590E21}" type="presParOf" srcId="{59F6849D-4E80-4581-A32D-EDE833FB0BA4}" destId="{F4D597DC-1619-4D01-9356-955A9D38AD09}" srcOrd="1" destOrd="0" presId="urn:microsoft.com/office/officeart/2005/8/layout/orgChart1"/>
    <dgm:cxn modelId="{64976BD5-E6E5-4880-A24C-D8B301DF074B}" type="presParOf" srcId="{3BA87D5F-29FA-4138-A814-7E69AB069263}" destId="{EC02592F-27F2-48DE-9128-717D7F2C8BE4}" srcOrd="1" destOrd="0" presId="urn:microsoft.com/office/officeart/2005/8/layout/orgChart1"/>
    <dgm:cxn modelId="{C4097226-C7DF-4986-973D-FF8CF37AE82A}" type="presParOf" srcId="{EC02592F-27F2-48DE-9128-717D7F2C8BE4}" destId="{D9A9B298-661D-4CE0-A683-0946AE0AA80E}" srcOrd="0" destOrd="0" presId="urn:microsoft.com/office/officeart/2005/8/layout/orgChart1"/>
    <dgm:cxn modelId="{8484DEB4-9655-457C-A3EE-70CC9198D842}" type="presParOf" srcId="{EC02592F-27F2-48DE-9128-717D7F2C8BE4}" destId="{55FD33AA-A2CA-4200-95F8-9BA3797A3ACA}" srcOrd="1" destOrd="0" presId="urn:microsoft.com/office/officeart/2005/8/layout/orgChart1"/>
    <dgm:cxn modelId="{394106C1-6BF0-49EB-8409-0F9AD42A685F}" type="presParOf" srcId="{55FD33AA-A2CA-4200-95F8-9BA3797A3ACA}" destId="{E3A45648-A390-48C2-9F97-8E0117738497}" srcOrd="0" destOrd="0" presId="urn:microsoft.com/office/officeart/2005/8/layout/orgChart1"/>
    <dgm:cxn modelId="{B6C155B8-D5ED-4125-973E-64E4D213F638}" type="presParOf" srcId="{E3A45648-A390-48C2-9F97-8E0117738497}" destId="{672B6CBB-7D97-4594-B712-CB7EA83D0728}" srcOrd="0" destOrd="0" presId="urn:microsoft.com/office/officeart/2005/8/layout/orgChart1"/>
    <dgm:cxn modelId="{645F7EBA-B037-4B85-9C78-F2949ADEF65A}" type="presParOf" srcId="{E3A45648-A390-48C2-9F97-8E0117738497}" destId="{5AC41527-6F3F-4DD4-B476-202E1D4B9F8F}" srcOrd="1" destOrd="0" presId="urn:microsoft.com/office/officeart/2005/8/layout/orgChart1"/>
    <dgm:cxn modelId="{EDAE126B-4AC1-4BC5-B739-CFBDC18EF7D3}" type="presParOf" srcId="{55FD33AA-A2CA-4200-95F8-9BA3797A3ACA}" destId="{C7C88652-EBDC-47B7-A733-087CFCBBDD53}" srcOrd="1" destOrd="0" presId="urn:microsoft.com/office/officeart/2005/8/layout/orgChart1"/>
    <dgm:cxn modelId="{02C00926-35A2-423B-B72B-B865046E3D0E}" type="presParOf" srcId="{55FD33AA-A2CA-4200-95F8-9BA3797A3ACA}" destId="{0D780A8D-B21F-4C4F-A8BA-3F71287C24D4}" srcOrd="2" destOrd="0" presId="urn:microsoft.com/office/officeart/2005/8/layout/orgChart1"/>
    <dgm:cxn modelId="{A58F58BB-99E9-4D67-92A3-EDAEA5742152}" type="presParOf" srcId="{EC02592F-27F2-48DE-9128-717D7F2C8BE4}" destId="{0AEFF7EA-6290-4B49-9609-335936BD7895}" srcOrd="2" destOrd="0" presId="urn:microsoft.com/office/officeart/2005/8/layout/orgChart1"/>
    <dgm:cxn modelId="{79C1DA1F-19B0-4A98-AC75-CD159532184D}" type="presParOf" srcId="{EC02592F-27F2-48DE-9128-717D7F2C8BE4}" destId="{B0796CFC-FB7D-4AAD-A3B8-86631324C885}" srcOrd="3" destOrd="0" presId="urn:microsoft.com/office/officeart/2005/8/layout/orgChart1"/>
    <dgm:cxn modelId="{8B63F797-7931-4B08-A0AE-029FE080B0CE}" type="presParOf" srcId="{B0796CFC-FB7D-4AAD-A3B8-86631324C885}" destId="{812FA1D8-828A-44FC-897D-E64817823E2E}" srcOrd="0" destOrd="0" presId="urn:microsoft.com/office/officeart/2005/8/layout/orgChart1"/>
    <dgm:cxn modelId="{FB79E7C2-0DBC-40D5-A6D6-0514B12FCE55}" type="presParOf" srcId="{812FA1D8-828A-44FC-897D-E64817823E2E}" destId="{8AEAA79B-4052-48E2-BA4D-A7D76FE2C743}" srcOrd="0" destOrd="0" presId="urn:microsoft.com/office/officeart/2005/8/layout/orgChart1"/>
    <dgm:cxn modelId="{95AC5532-5BDA-4EA1-A200-16E2A29886C7}" type="presParOf" srcId="{812FA1D8-828A-44FC-897D-E64817823E2E}" destId="{26B0AB03-8AF8-494C-A6B8-728458A741FE}" srcOrd="1" destOrd="0" presId="urn:microsoft.com/office/officeart/2005/8/layout/orgChart1"/>
    <dgm:cxn modelId="{F253B915-6CB3-4F5E-8C9E-ACABD8F511CD}" type="presParOf" srcId="{B0796CFC-FB7D-4AAD-A3B8-86631324C885}" destId="{37BEAF0F-5D9A-4655-906E-AEA120D1C241}" srcOrd="1" destOrd="0" presId="urn:microsoft.com/office/officeart/2005/8/layout/orgChart1"/>
    <dgm:cxn modelId="{04AEBFE2-3E36-450A-8F91-E0CCD7E2D919}" type="presParOf" srcId="{37BEAF0F-5D9A-4655-906E-AEA120D1C241}" destId="{D0C88D9E-1E14-463F-8A5F-0F099E53A75C}" srcOrd="0" destOrd="0" presId="urn:microsoft.com/office/officeart/2005/8/layout/orgChart1"/>
    <dgm:cxn modelId="{1EC9A498-805B-4BC8-998F-EF0B6686C5AE}" type="presParOf" srcId="{37BEAF0F-5D9A-4655-906E-AEA120D1C241}" destId="{48D1A443-6E41-4732-AFAA-689001C057FF}" srcOrd="1" destOrd="0" presId="urn:microsoft.com/office/officeart/2005/8/layout/orgChart1"/>
    <dgm:cxn modelId="{00C2D005-C0FF-483D-B230-5BA88D55E045}" type="presParOf" srcId="{48D1A443-6E41-4732-AFAA-689001C057FF}" destId="{47B81C52-B54E-47BD-BA16-FAD6DFB897EE}" srcOrd="0" destOrd="0" presId="urn:microsoft.com/office/officeart/2005/8/layout/orgChart1"/>
    <dgm:cxn modelId="{57219BB9-45E0-474E-AAF4-5FC796CE5478}" type="presParOf" srcId="{47B81C52-B54E-47BD-BA16-FAD6DFB897EE}" destId="{88FD214F-1B00-41D6-AF72-62A413106EB2}" srcOrd="0" destOrd="0" presId="urn:microsoft.com/office/officeart/2005/8/layout/orgChart1"/>
    <dgm:cxn modelId="{B2195DEE-1C47-4E45-97C2-7D194FE3E61D}" type="presParOf" srcId="{47B81C52-B54E-47BD-BA16-FAD6DFB897EE}" destId="{81308625-16CE-47F6-80BC-474982F885B8}" srcOrd="1" destOrd="0" presId="urn:microsoft.com/office/officeart/2005/8/layout/orgChart1"/>
    <dgm:cxn modelId="{6A64C4BD-C5AA-485B-A452-04D8CC8072C3}" type="presParOf" srcId="{48D1A443-6E41-4732-AFAA-689001C057FF}" destId="{7B247322-BEFE-465D-BA1F-AE7F3DAD2389}" srcOrd="1" destOrd="0" presId="urn:microsoft.com/office/officeart/2005/8/layout/orgChart1"/>
    <dgm:cxn modelId="{5C7C6D3F-FA92-4375-A3CD-21810F9AFCE2}" type="presParOf" srcId="{7B247322-BEFE-465D-BA1F-AE7F3DAD2389}" destId="{23457C44-7237-41B9-992E-82EDB5EE65B0}" srcOrd="0" destOrd="0" presId="urn:microsoft.com/office/officeart/2005/8/layout/orgChart1"/>
    <dgm:cxn modelId="{54E487DE-918F-4200-BED8-3AE6DA9C6CF3}" type="presParOf" srcId="{7B247322-BEFE-465D-BA1F-AE7F3DAD2389}" destId="{C3D535F1-49D6-4ABE-B955-C47F6ED34080}" srcOrd="1" destOrd="0" presId="urn:microsoft.com/office/officeart/2005/8/layout/orgChart1"/>
    <dgm:cxn modelId="{86549652-0BA0-4F79-A893-743B57A98084}" type="presParOf" srcId="{C3D535F1-49D6-4ABE-B955-C47F6ED34080}" destId="{39B0D169-1E18-4F94-9DBD-56139359839D}" srcOrd="0" destOrd="0" presId="urn:microsoft.com/office/officeart/2005/8/layout/orgChart1"/>
    <dgm:cxn modelId="{450B5920-58C9-480B-B591-3ACA148D6227}" type="presParOf" srcId="{39B0D169-1E18-4F94-9DBD-56139359839D}" destId="{BD851D23-C5A7-4D6F-A9ED-EB9DF4A549FD}" srcOrd="0" destOrd="0" presId="urn:microsoft.com/office/officeart/2005/8/layout/orgChart1"/>
    <dgm:cxn modelId="{8D2E6905-2855-4156-8275-F39809F31808}" type="presParOf" srcId="{39B0D169-1E18-4F94-9DBD-56139359839D}" destId="{F8D74635-8342-4498-ADE2-AFF514F193BF}" srcOrd="1" destOrd="0" presId="urn:microsoft.com/office/officeart/2005/8/layout/orgChart1"/>
    <dgm:cxn modelId="{36DB9CF8-E8B1-4C6D-8AED-F346DDB77196}" type="presParOf" srcId="{C3D535F1-49D6-4ABE-B955-C47F6ED34080}" destId="{D4FBBCFF-034D-4A4B-80D7-8DE620AEE68E}" srcOrd="1" destOrd="0" presId="urn:microsoft.com/office/officeart/2005/8/layout/orgChart1"/>
    <dgm:cxn modelId="{90E66309-9771-4FAE-966A-DD4A45EAC076}" type="presParOf" srcId="{C3D535F1-49D6-4ABE-B955-C47F6ED34080}" destId="{3B7AA5AD-CA6F-4A16-86FD-322280FDFFDE}" srcOrd="2" destOrd="0" presId="urn:microsoft.com/office/officeart/2005/8/layout/orgChart1"/>
    <dgm:cxn modelId="{D2FC0B66-E5C5-48F6-B1FB-DF907C75711E}" type="presParOf" srcId="{48D1A443-6E41-4732-AFAA-689001C057FF}" destId="{15DDD6DC-97B4-42EB-B733-FA078C9AF65B}" srcOrd="2" destOrd="0" presId="urn:microsoft.com/office/officeart/2005/8/layout/orgChart1"/>
    <dgm:cxn modelId="{25A410BC-1E38-408A-B7DA-5DD799BD6F33}" type="presParOf" srcId="{B0796CFC-FB7D-4AAD-A3B8-86631324C885}" destId="{37F0D77F-200E-44BD-8A81-FB4FA76FA400}" srcOrd="2" destOrd="0" presId="urn:microsoft.com/office/officeart/2005/8/layout/orgChart1"/>
    <dgm:cxn modelId="{6902A2FC-1698-4AA7-AD4A-1780F61C7C51}" type="presParOf" srcId="{EC02592F-27F2-48DE-9128-717D7F2C8BE4}" destId="{2059AB5F-D8C6-4275-A5DC-4D59C050593D}" srcOrd="4" destOrd="0" presId="urn:microsoft.com/office/officeart/2005/8/layout/orgChart1"/>
    <dgm:cxn modelId="{69B602D1-C1CF-44AD-BF2E-D63F96F07430}" type="presParOf" srcId="{EC02592F-27F2-48DE-9128-717D7F2C8BE4}" destId="{4488C3A9-79E4-4CC5-85A3-CDD57DCDDB53}" srcOrd="5" destOrd="0" presId="urn:microsoft.com/office/officeart/2005/8/layout/orgChart1"/>
    <dgm:cxn modelId="{185AF961-5CC8-4A13-9C61-0C2743EE8776}" type="presParOf" srcId="{4488C3A9-79E4-4CC5-85A3-CDD57DCDDB53}" destId="{4ABECB26-4D38-47E0-933B-567C707A1A9F}" srcOrd="0" destOrd="0" presId="urn:microsoft.com/office/officeart/2005/8/layout/orgChart1"/>
    <dgm:cxn modelId="{EF0649B4-F936-483F-B24D-231E036CC727}" type="presParOf" srcId="{4ABECB26-4D38-47E0-933B-567C707A1A9F}" destId="{0F2EBE23-9166-446F-91DE-6AE0E5C36822}" srcOrd="0" destOrd="0" presId="urn:microsoft.com/office/officeart/2005/8/layout/orgChart1"/>
    <dgm:cxn modelId="{0E0B7891-A705-4EA9-A44A-6A43A8BC8660}" type="presParOf" srcId="{4ABECB26-4D38-47E0-933B-567C707A1A9F}" destId="{EE869F74-8A9F-4505-A629-C59F91FA8BC6}" srcOrd="1" destOrd="0" presId="urn:microsoft.com/office/officeart/2005/8/layout/orgChart1"/>
    <dgm:cxn modelId="{EBEDFD23-164A-4677-BA75-D94D7C9CDE57}" type="presParOf" srcId="{4488C3A9-79E4-4CC5-85A3-CDD57DCDDB53}" destId="{0800DCCB-2B67-4322-933E-C8B58B87C684}" srcOrd="1" destOrd="0" presId="urn:microsoft.com/office/officeart/2005/8/layout/orgChart1"/>
    <dgm:cxn modelId="{70FC533B-E571-41FF-B9EE-A14E0F2ABB24}" type="presParOf" srcId="{4488C3A9-79E4-4CC5-85A3-CDD57DCDDB53}" destId="{4022FEBA-EE38-495E-BDBC-74900EE2F4D4}" srcOrd="2" destOrd="0" presId="urn:microsoft.com/office/officeart/2005/8/layout/orgChart1"/>
    <dgm:cxn modelId="{59EA115B-A47E-41AB-BFE0-737758267788}" type="presParOf" srcId="{EC02592F-27F2-48DE-9128-717D7F2C8BE4}" destId="{76F00F95-EDD4-4961-8F22-E38479EEDBE2}" srcOrd="6" destOrd="0" presId="urn:microsoft.com/office/officeart/2005/8/layout/orgChart1"/>
    <dgm:cxn modelId="{445A1E4A-EE92-49C0-B1F0-5D2A565291B2}" type="presParOf" srcId="{EC02592F-27F2-48DE-9128-717D7F2C8BE4}" destId="{AF8FE8B4-78F7-4D25-8AF6-6C2B9CB6E366}" srcOrd="7" destOrd="0" presId="urn:microsoft.com/office/officeart/2005/8/layout/orgChart1"/>
    <dgm:cxn modelId="{83065C99-6F98-4EFF-9766-6C8253261EDC}" type="presParOf" srcId="{AF8FE8B4-78F7-4D25-8AF6-6C2B9CB6E366}" destId="{39EF04D4-9FF5-4683-AB39-E12D505160C7}" srcOrd="0" destOrd="0" presId="urn:microsoft.com/office/officeart/2005/8/layout/orgChart1"/>
    <dgm:cxn modelId="{1DC027D2-5191-4E1C-8026-79E53BFA16E4}" type="presParOf" srcId="{39EF04D4-9FF5-4683-AB39-E12D505160C7}" destId="{BEEC7953-DB72-4B56-9492-21F4194BA609}" srcOrd="0" destOrd="0" presId="urn:microsoft.com/office/officeart/2005/8/layout/orgChart1"/>
    <dgm:cxn modelId="{C39544DB-2CA1-42DC-9D3A-F81561DAFB99}" type="presParOf" srcId="{39EF04D4-9FF5-4683-AB39-E12D505160C7}" destId="{AC72E590-0F2A-4FAE-B465-00EA14DB2D13}" srcOrd="1" destOrd="0" presId="urn:microsoft.com/office/officeart/2005/8/layout/orgChart1"/>
    <dgm:cxn modelId="{79CE6CA1-A9F7-49C8-875C-87C6257D15E4}" type="presParOf" srcId="{AF8FE8B4-78F7-4D25-8AF6-6C2B9CB6E366}" destId="{3D0E426E-91BF-4945-8165-259B70F3FCE0}" srcOrd="1" destOrd="0" presId="urn:microsoft.com/office/officeart/2005/8/layout/orgChart1"/>
    <dgm:cxn modelId="{8E5A69D9-4E35-4F76-A8C1-E7CD0C198D24}" type="presParOf" srcId="{AF8FE8B4-78F7-4D25-8AF6-6C2B9CB6E366}" destId="{A7DDB916-ECA4-4640-9D3A-E6F851C95B6A}" srcOrd="2" destOrd="0" presId="urn:microsoft.com/office/officeart/2005/8/layout/orgChart1"/>
    <dgm:cxn modelId="{A16B1A52-555D-4637-B836-4B7EFF873B58}" type="presParOf" srcId="{EC02592F-27F2-48DE-9128-717D7F2C8BE4}" destId="{6408635B-07C5-48CE-BDE0-049F5AEFD576}" srcOrd="8" destOrd="0" presId="urn:microsoft.com/office/officeart/2005/8/layout/orgChart1"/>
    <dgm:cxn modelId="{2D1C9D38-5568-428A-A6C3-D41E280084D5}" type="presParOf" srcId="{EC02592F-27F2-48DE-9128-717D7F2C8BE4}" destId="{F163DC58-EFFD-4913-B91B-9F8C1ADF5CD5}" srcOrd="9" destOrd="0" presId="urn:microsoft.com/office/officeart/2005/8/layout/orgChart1"/>
    <dgm:cxn modelId="{300DD4EF-64D1-4262-BBFC-0BB70F5BD80F}" type="presParOf" srcId="{F163DC58-EFFD-4913-B91B-9F8C1ADF5CD5}" destId="{4D61F0A2-FAFF-442B-9617-AFE04C26C8D0}" srcOrd="0" destOrd="0" presId="urn:microsoft.com/office/officeart/2005/8/layout/orgChart1"/>
    <dgm:cxn modelId="{50DCB3C5-F03E-4934-AB42-4661BDEF0011}" type="presParOf" srcId="{4D61F0A2-FAFF-442B-9617-AFE04C26C8D0}" destId="{0C62C711-E247-4D92-984A-A18B236E4B79}" srcOrd="0" destOrd="0" presId="urn:microsoft.com/office/officeart/2005/8/layout/orgChart1"/>
    <dgm:cxn modelId="{BAEF3BCA-5043-4FF9-AD86-7A73EDD7045E}" type="presParOf" srcId="{4D61F0A2-FAFF-442B-9617-AFE04C26C8D0}" destId="{6FF64F1C-F53C-46A4-A5FA-E1A332C9E09A}" srcOrd="1" destOrd="0" presId="urn:microsoft.com/office/officeart/2005/8/layout/orgChart1"/>
    <dgm:cxn modelId="{CA04A520-0725-4EA5-92BC-94480F46B904}" type="presParOf" srcId="{F163DC58-EFFD-4913-B91B-9F8C1ADF5CD5}" destId="{8EB22131-4C49-4D5F-996C-3A25C9D816AF}" srcOrd="1" destOrd="0" presId="urn:microsoft.com/office/officeart/2005/8/layout/orgChart1"/>
    <dgm:cxn modelId="{14E0DC78-AA19-4A0C-98F5-6F10704A545B}" type="presParOf" srcId="{F163DC58-EFFD-4913-B91B-9F8C1ADF5CD5}" destId="{3B70FF40-6127-42C7-92A7-ABA1522C0E24}" srcOrd="2" destOrd="0" presId="urn:microsoft.com/office/officeart/2005/8/layout/orgChart1"/>
    <dgm:cxn modelId="{6DE8D867-C066-47F0-8134-CB96B66ADB15}" type="presParOf" srcId="{3BA87D5F-29FA-4138-A814-7E69AB069263}" destId="{57F695CE-7B12-4A40-8641-A33A22153C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Bülent ŞENGÖRÜR</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custT="1"/>
      <dgm:spPr/>
      <dgm:t>
        <a:bodyPr/>
        <a:lstStyle/>
        <a:p>
          <a:r>
            <a:rPr lang="tr-TR" sz="1600" b="1" dirty="0"/>
            <a:t>REKTÖR YARDIMCISI</a:t>
          </a:r>
        </a:p>
        <a:p>
          <a:r>
            <a:rPr lang="tr-TR" sz="1600" dirty="0"/>
            <a:t>Prof. Dr. Nurettin AKA </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BAA98757-2CA8-45CE-B945-B44B13E8E4DC}">
      <dgm:prSet custT="1"/>
      <dgm:spPr/>
      <dgm:t>
        <a:bodyPr/>
        <a:lstStyle/>
        <a:p>
          <a:r>
            <a:rPr lang="tr-TR" sz="1600" b="1" dirty="0"/>
            <a:t>REKTÖR YARDIMCISI</a:t>
          </a:r>
        </a:p>
        <a:p>
          <a:r>
            <a:rPr lang="tr-TR" sz="1600" dirty="0"/>
            <a:t>Prof. Dr. Ünal ÇAĞLAR</a:t>
          </a:r>
        </a:p>
      </dgm:t>
    </dgm:pt>
    <dgm:pt modelId="{D492FA88-B76D-4166-A143-D4A4EB4E91DE}" type="parTrans" cxnId="{94C5FFF0-3C0C-40EF-8B5F-F080198EF6A9}">
      <dgm:prSet/>
      <dgm:spPr/>
      <dgm:t>
        <a:bodyPr/>
        <a:lstStyle/>
        <a:p>
          <a:endParaRPr lang="tr-TR"/>
        </a:p>
      </dgm:t>
    </dgm:pt>
    <dgm:pt modelId="{18F92611-40FA-4F12-BD3F-51549ADB910F}" type="sibTrans" cxnId="{94C5FFF0-3C0C-40EF-8B5F-F080198EF6A9}">
      <dgm:prSet/>
      <dgm:spPr/>
      <dgm:t>
        <a:bodyPr/>
        <a:lstStyle/>
        <a:p>
          <a:endParaRPr lang="tr-TR"/>
        </a:p>
      </dgm:t>
    </dgm:pt>
    <dgm:pt modelId="{47B6EDA4-46C7-4CA1-8FFA-261255F71BAA}">
      <dgm:prSet custT="1"/>
      <dgm:spPr/>
      <dgm:t>
        <a:bodyPr/>
        <a:lstStyle/>
        <a:p>
          <a:r>
            <a:rPr lang="tr-TR" sz="1600" b="1" dirty="0"/>
            <a:t>REKTÖR YARDIMCISI</a:t>
          </a:r>
        </a:p>
        <a:p>
          <a:r>
            <a:rPr lang="tr-TR" sz="1600" dirty="0"/>
            <a:t>Prof. Dr. Meryem ÇAMUR DEMİR</a:t>
          </a:r>
        </a:p>
      </dgm:t>
    </dgm:pt>
    <dgm:pt modelId="{B7641BC4-0693-43E5-8A8E-9BA6CB7A9189}" type="parTrans" cxnId="{85438A7E-3928-4DE3-A396-EA6BA22953EF}">
      <dgm:prSet/>
      <dgm:spPr/>
      <dgm:t>
        <a:bodyPr/>
        <a:lstStyle/>
        <a:p>
          <a:endParaRPr lang="tr-TR"/>
        </a:p>
      </dgm:t>
    </dgm:pt>
    <dgm:pt modelId="{F3BFF6BF-B526-4D2F-92C8-7D678C7A5D9D}" type="sibTrans" cxnId="{85438A7E-3928-4DE3-A396-EA6BA22953EF}">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65244" custScaleY="100960" custLinFactNeighborX="-9503" custLinFactNeighborY="-98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3"/>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3"/>
      <dgm:spPr/>
    </dgm:pt>
    <dgm:pt modelId="{4B10727F-1291-4BCB-9E65-61C5D28F851F}" type="pres">
      <dgm:prSet presAssocID="{F35B3B63-A517-43E2-B8F4-D4F24259DAD0}" presName="text2" presStyleLbl="fgAcc2" presStyleIdx="0" presStyleCnt="3" custScaleX="135607" custScaleY="87032" custLinFactNeighborX="-80876" custLinFactNeighborY="150">
        <dgm:presLayoutVars>
          <dgm:chPref val="3"/>
        </dgm:presLayoutVars>
      </dgm:prSet>
      <dgm:spPr/>
    </dgm:pt>
    <dgm:pt modelId="{A335C440-440F-4EF7-9C06-7339961FDB1B}" type="pres">
      <dgm:prSet presAssocID="{F35B3B63-A517-43E2-B8F4-D4F24259DAD0}" presName="hierChild3" presStyleCnt="0"/>
      <dgm:spPr/>
    </dgm:pt>
    <dgm:pt modelId="{21D9D0C3-ACA5-4099-977F-FACD1FA31DAD}" type="pres">
      <dgm:prSet presAssocID="{D492FA88-B76D-4166-A143-D4A4EB4E91DE}" presName="Name10" presStyleLbl="parChTrans1D2" presStyleIdx="1" presStyleCnt="3"/>
      <dgm:spPr/>
    </dgm:pt>
    <dgm:pt modelId="{F8E587A9-6FE1-4BA2-959B-D3130739A25F}" type="pres">
      <dgm:prSet presAssocID="{BAA98757-2CA8-45CE-B945-B44B13E8E4DC}" presName="hierRoot2" presStyleCnt="0"/>
      <dgm:spPr/>
    </dgm:pt>
    <dgm:pt modelId="{3A59CEB9-8A19-4050-8757-1972488627B7}" type="pres">
      <dgm:prSet presAssocID="{BAA98757-2CA8-45CE-B945-B44B13E8E4DC}" presName="composite2" presStyleCnt="0"/>
      <dgm:spPr/>
    </dgm:pt>
    <dgm:pt modelId="{33DB44CA-691A-474C-BEED-B20F7AA01C1A}" type="pres">
      <dgm:prSet presAssocID="{BAA98757-2CA8-45CE-B945-B44B13E8E4DC}" presName="background2" presStyleLbl="node2" presStyleIdx="1" presStyleCnt="3"/>
      <dgm:spPr/>
    </dgm:pt>
    <dgm:pt modelId="{547DD5BE-CCF1-4C74-97EF-7F5795E172D3}" type="pres">
      <dgm:prSet presAssocID="{BAA98757-2CA8-45CE-B945-B44B13E8E4DC}" presName="text2" presStyleLbl="fgAcc2" presStyleIdx="1" presStyleCnt="3" custScaleX="135607" custScaleY="87201" custLinFactNeighborX="-10567" custLinFactNeighborY="51">
        <dgm:presLayoutVars>
          <dgm:chPref val="3"/>
        </dgm:presLayoutVars>
      </dgm:prSet>
      <dgm:spPr/>
    </dgm:pt>
    <dgm:pt modelId="{20EB0492-2E30-439E-947A-1F71A50DC599}" type="pres">
      <dgm:prSet presAssocID="{BAA98757-2CA8-45CE-B945-B44B13E8E4DC}" presName="hierChild3" presStyleCnt="0"/>
      <dgm:spPr/>
    </dgm:pt>
    <dgm:pt modelId="{110ACF8C-3263-4618-9AB0-5716411855A6}" type="pres">
      <dgm:prSet presAssocID="{B7641BC4-0693-43E5-8A8E-9BA6CB7A9189}" presName="Name10" presStyleLbl="parChTrans1D2" presStyleIdx="2" presStyleCnt="3"/>
      <dgm:spPr/>
    </dgm:pt>
    <dgm:pt modelId="{68D78BEB-B6D1-40A2-8BF6-BB204A0A7B26}" type="pres">
      <dgm:prSet presAssocID="{47B6EDA4-46C7-4CA1-8FFA-261255F71BAA}" presName="hierRoot2" presStyleCnt="0"/>
      <dgm:spPr/>
    </dgm:pt>
    <dgm:pt modelId="{F3E5B270-E1C5-4DF0-855E-E590F263A7E4}" type="pres">
      <dgm:prSet presAssocID="{47B6EDA4-46C7-4CA1-8FFA-261255F71BAA}" presName="composite2" presStyleCnt="0"/>
      <dgm:spPr/>
    </dgm:pt>
    <dgm:pt modelId="{0B899D52-9C42-42C7-9BBD-25A9BB20C6DE}" type="pres">
      <dgm:prSet presAssocID="{47B6EDA4-46C7-4CA1-8FFA-261255F71BAA}" presName="background2" presStyleLbl="node2" presStyleIdx="2" presStyleCnt="3"/>
      <dgm:spPr/>
    </dgm:pt>
    <dgm:pt modelId="{FC7D43F7-2105-4E48-8C81-5E1796179B85}" type="pres">
      <dgm:prSet presAssocID="{47B6EDA4-46C7-4CA1-8FFA-261255F71BAA}" presName="text2" presStyleLbl="fgAcc2" presStyleIdx="2" presStyleCnt="3" custScaleX="135545" custScaleY="87201" custLinFactNeighborX="12353" custLinFactNeighborY="-1136">
        <dgm:presLayoutVars>
          <dgm:chPref val="3"/>
        </dgm:presLayoutVars>
      </dgm:prSet>
      <dgm:spPr/>
    </dgm:pt>
    <dgm:pt modelId="{66FA767C-4C59-4814-B6E6-1BD706F32BDB}" type="pres">
      <dgm:prSet presAssocID="{47B6EDA4-46C7-4CA1-8FFA-261255F71BAA}" presName="hierChild3" presStyleCnt="0"/>
      <dgm:spPr/>
    </dgm:pt>
  </dgm:ptLst>
  <dgm:cxnLst>
    <dgm:cxn modelId="{EB55D60E-6EF0-4E58-B7F1-DE99CB2AF083}" type="presOf" srcId="{2C96B739-9F97-46C0-B76A-2CB52DFE04E6}" destId="{4C22544B-E17B-4FC6-BCE1-BCFBCB2168D5}" srcOrd="0" destOrd="0" presId="urn:microsoft.com/office/officeart/2005/8/layout/hierarchy1"/>
    <dgm:cxn modelId="{D53B3528-B679-4D39-8049-F572DC16B502}" type="presOf" srcId="{B7641BC4-0693-43E5-8A8E-9BA6CB7A9189}" destId="{110ACF8C-3263-4618-9AB0-5716411855A6}" srcOrd="0" destOrd="0" presId="urn:microsoft.com/office/officeart/2005/8/layout/hierarchy1"/>
    <dgm:cxn modelId="{24C41061-7C7F-41BD-A953-A8C0ACE27D0B}" type="presOf" srcId="{D492FA88-B76D-4166-A143-D4A4EB4E91DE}" destId="{21D9D0C3-ACA5-4099-977F-FACD1FA31DAD}" srcOrd="0" destOrd="0" presId="urn:microsoft.com/office/officeart/2005/8/layout/hierarchy1"/>
    <dgm:cxn modelId="{D1B14962-B5FA-4A08-984F-AE7C7A98D481}" type="presOf" srcId="{3ADE898B-3499-4786-A297-02479B17B3A6}" destId="{B72984D9-24C2-4724-8522-BEC87656CF6C}" srcOrd="0" destOrd="0" presId="urn:microsoft.com/office/officeart/2005/8/layout/hierarchy1"/>
    <dgm:cxn modelId="{F250D16A-3EA8-4AA8-A1ED-1208FC35E7FE}" type="presOf" srcId="{B8000792-2B1B-4AB5-8A13-3AF23A929897}" destId="{D9753188-1936-4EE5-8CEA-93FE745C7FE8}" srcOrd="0" destOrd="0" presId="urn:microsoft.com/office/officeart/2005/8/layout/hierarchy1"/>
    <dgm:cxn modelId="{5EFA3C6F-295F-40C8-8DE5-8C768F1810E9}" type="presOf" srcId="{F35B3B63-A517-43E2-B8F4-D4F24259DAD0}" destId="{4B10727F-1291-4BCB-9E65-61C5D28F851F}" srcOrd="0" destOrd="0" presId="urn:microsoft.com/office/officeart/2005/8/layout/hierarchy1"/>
    <dgm:cxn modelId="{B3057D53-0F14-4133-9A47-DCF146E4B99B}" type="presOf" srcId="{47B6EDA4-46C7-4CA1-8FFA-261255F71BAA}" destId="{FC7D43F7-2105-4E48-8C81-5E1796179B85}" srcOrd="0" destOrd="0" presId="urn:microsoft.com/office/officeart/2005/8/layout/hierarchy1"/>
    <dgm:cxn modelId="{85438A7E-3928-4DE3-A396-EA6BA22953EF}" srcId="{3ADE898B-3499-4786-A297-02479B17B3A6}" destId="{47B6EDA4-46C7-4CA1-8FFA-261255F71BAA}" srcOrd="2" destOrd="0" parTransId="{B7641BC4-0693-43E5-8A8E-9BA6CB7A9189}" sibTransId="{F3BFF6BF-B526-4D2F-92C8-7D678C7A5D9D}"/>
    <dgm:cxn modelId="{5B052F86-645C-4630-8A8C-15414F44CB3D}" type="presOf" srcId="{BAA98757-2CA8-45CE-B945-B44B13E8E4DC}" destId="{547DD5BE-CCF1-4C74-97EF-7F5795E172D3}"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94C5FFF0-3C0C-40EF-8B5F-F080198EF6A9}" srcId="{3ADE898B-3499-4786-A297-02479B17B3A6}" destId="{BAA98757-2CA8-45CE-B945-B44B13E8E4DC}" srcOrd="1" destOrd="0" parTransId="{D492FA88-B76D-4166-A143-D4A4EB4E91DE}" sibTransId="{18F92611-40FA-4F12-BD3F-51549ADB910F}"/>
    <dgm:cxn modelId="{CE673A29-B20E-4C11-A79E-C422153B8246}" type="presParOf" srcId="{4C22544B-E17B-4FC6-BCE1-BCFBCB2168D5}" destId="{CAEE46B8-DE92-4967-B8E7-AD2F648EB40E}" srcOrd="0" destOrd="0" presId="urn:microsoft.com/office/officeart/2005/8/layout/hierarchy1"/>
    <dgm:cxn modelId="{B71F7C4A-5982-4207-A9FB-742D8B8B5C09}" type="presParOf" srcId="{CAEE46B8-DE92-4967-B8E7-AD2F648EB40E}" destId="{3DE78937-AE13-4118-8126-FB3DF6E08DFD}" srcOrd="0" destOrd="0" presId="urn:microsoft.com/office/officeart/2005/8/layout/hierarchy1"/>
    <dgm:cxn modelId="{E3803A12-56D2-495A-A2CC-9D2826548989}" type="presParOf" srcId="{3DE78937-AE13-4118-8126-FB3DF6E08DFD}" destId="{34FD37A4-28A6-49BE-B5CF-E10558B2A02E}" srcOrd="0" destOrd="0" presId="urn:microsoft.com/office/officeart/2005/8/layout/hierarchy1"/>
    <dgm:cxn modelId="{779B2320-DB24-4737-8D0C-09007CF92A30}" type="presParOf" srcId="{3DE78937-AE13-4118-8126-FB3DF6E08DFD}" destId="{B72984D9-24C2-4724-8522-BEC87656CF6C}" srcOrd="1" destOrd="0" presId="urn:microsoft.com/office/officeart/2005/8/layout/hierarchy1"/>
    <dgm:cxn modelId="{96ADE772-23EE-4637-BCD6-427F55052B91}" type="presParOf" srcId="{CAEE46B8-DE92-4967-B8E7-AD2F648EB40E}" destId="{29C742F7-BBE2-4230-8764-2CF804B22C33}" srcOrd="1" destOrd="0" presId="urn:microsoft.com/office/officeart/2005/8/layout/hierarchy1"/>
    <dgm:cxn modelId="{991B5D66-5590-423A-A569-15150BCF7358}" type="presParOf" srcId="{29C742F7-BBE2-4230-8764-2CF804B22C33}" destId="{D9753188-1936-4EE5-8CEA-93FE745C7FE8}" srcOrd="0" destOrd="0" presId="urn:microsoft.com/office/officeart/2005/8/layout/hierarchy1"/>
    <dgm:cxn modelId="{C7FE3206-B9F3-4657-B69B-23942557E69D}" type="presParOf" srcId="{29C742F7-BBE2-4230-8764-2CF804B22C33}" destId="{5F3DB532-7ADB-4E6F-ADD4-B3057A4BCA72}" srcOrd="1" destOrd="0" presId="urn:microsoft.com/office/officeart/2005/8/layout/hierarchy1"/>
    <dgm:cxn modelId="{A8145C1E-8AAE-45BB-8A4B-F1431FADA1A0}" type="presParOf" srcId="{5F3DB532-7ADB-4E6F-ADD4-B3057A4BCA72}" destId="{5CACF998-6723-47E9-8A18-3035EE0AB62B}" srcOrd="0" destOrd="0" presId="urn:microsoft.com/office/officeart/2005/8/layout/hierarchy1"/>
    <dgm:cxn modelId="{D25D6331-8666-4211-8E9B-CDF87EA2E12D}" type="presParOf" srcId="{5CACF998-6723-47E9-8A18-3035EE0AB62B}" destId="{9B2645A0-4323-45E6-A1A0-C5BE84282623}" srcOrd="0" destOrd="0" presId="urn:microsoft.com/office/officeart/2005/8/layout/hierarchy1"/>
    <dgm:cxn modelId="{A19AA435-FC6B-41EB-B8C4-C8C6ED051456}" type="presParOf" srcId="{5CACF998-6723-47E9-8A18-3035EE0AB62B}" destId="{4B10727F-1291-4BCB-9E65-61C5D28F851F}" srcOrd="1" destOrd="0" presId="urn:microsoft.com/office/officeart/2005/8/layout/hierarchy1"/>
    <dgm:cxn modelId="{0C3BB8C1-5D6C-4359-9F32-072457AD2D45}" type="presParOf" srcId="{5F3DB532-7ADB-4E6F-ADD4-B3057A4BCA72}" destId="{A335C440-440F-4EF7-9C06-7339961FDB1B}" srcOrd="1" destOrd="0" presId="urn:microsoft.com/office/officeart/2005/8/layout/hierarchy1"/>
    <dgm:cxn modelId="{8F4DCF13-41BB-41A3-BE97-134BC901ED2A}" type="presParOf" srcId="{29C742F7-BBE2-4230-8764-2CF804B22C33}" destId="{21D9D0C3-ACA5-4099-977F-FACD1FA31DAD}" srcOrd="2" destOrd="0" presId="urn:microsoft.com/office/officeart/2005/8/layout/hierarchy1"/>
    <dgm:cxn modelId="{FBA8580D-7D1C-4EC8-A45F-E059A4CAA77D}" type="presParOf" srcId="{29C742F7-BBE2-4230-8764-2CF804B22C33}" destId="{F8E587A9-6FE1-4BA2-959B-D3130739A25F}" srcOrd="3" destOrd="0" presId="urn:microsoft.com/office/officeart/2005/8/layout/hierarchy1"/>
    <dgm:cxn modelId="{0F96C339-2725-474C-8E69-B8C1C40AF9CF}" type="presParOf" srcId="{F8E587A9-6FE1-4BA2-959B-D3130739A25F}" destId="{3A59CEB9-8A19-4050-8757-1972488627B7}" srcOrd="0" destOrd="0" presId="urn:microsoft.com/office/officeart/2005/8/layout/hierarchy1"/>
    <dgm:cxn modelId="{5B4DF412-4A30-4C6F-88E4-E3C028EF53ED}" type="presParOf" srcId="{3A59CEB9-8A19-4050-8757-1972488627B7}" destId="{33DB44CA-691A-474C-BEED-B20F7AA01C1A}" srcOrd="0" destOrd="0" presId="urn:microsoft.com/office/officeart/2005/8/layout/hierarchy1"/>
    <dgm:cxn modelId="{41F3C65F-D9E1-4E4C-8BC2-6D5512D9A1C8}" type="presParOf" srcId="{3A59CEB9-8A19-4050-8757-1972488627B7}" destId="{547DD5BE-CCF1-4C74-97EF-7F5795E172D3}" srcOrd="1" destOrd="0" presId="urn:microsoft.com/office/officeart/2005/8/layout/hierarchy1"/>
    <dgm:cxn modelId="{AF31169A-F6D2-4648-94FA-1C24936CEF7C}" type="presParOf" srcId="{F8E587A9-6FE1-4BA2-959B-D3130739A25F}" destId="{20EB0492-2E30-439E-947A-1F71A50DC599}" srcOrd="1" destOrd="0" presId="urn:microsoft.com/office/officeart/2005/8/layout/hierarchy1"/>
    <dgm:cxn modelId="{8D1FE7D3-75CD-4922-A487-5BA9C7FACA97}" type="presParOf" srcId="{29C742F7-BBE2-4230-8764-2CF804B22C33}" destId="{110ACF8C-3263-4618-9AB0-5716411855A6}" srcOrd="4" destOrd="0" presId="urn:microsoft.com/office/officeart/2005/8/layout/hierarchy1"/>
    <dgm:cxn modelId="{AFEA7A3A-7F41-40E0-A935-785DA6459CAE}" type="presParOf" srcId="{29C742F7-BBE2-4230-8764-2CF804B22C33}" destId="{68D78BEB-B6D1-40A2-8BF6-BB204A0A7B26}" srcOrd="5" destOrd="0" presId="urn:microsoft.com/office/officeart/2005/8/layout/hierarchy1"/>
    <dgm:cxn modelId="{EE4C54BA-8F0A-4BA7-952F-0E5B5F6AA792}" type="presParOf" srcId="{68D78BEB-B6D1-40A2-8BF6-BB204A0A7B26}" destId="{F3E5B270-E1C5-4DF0-855E-E590F263A7E4}" srcOrd="0" destOrd="0" presId="urn:microsoft.com/office/officeart/2005/8/layout/hierarchy1"/>
    <dgm:cxn modelId="{1AEF3E38-3E14-4CBB-920E-5A2EDAF7C540}" type="presParOf" srcId="{F3E5B270-E1C5-4DF0-855E-E590F263A7E4}" destId="{0B899D52-9C42-42C7-9BBD-25A9BB20C6DE}" srcOrd="0" destOrd="0" presId="urn:microsoft.com/office/officeart/2005/8/layout/hierarchy1"/>
    <dgm:cxn modelId="{4C98EF83-0D75-488D-AEA2-83088AC822A5}" type="presParOf" srcId="{F3E5B270-E1C5-4DF0-855E-E590F263A7E4}" destId="{FC7D43F7-2105-4E48-8C81-5E1796179B85}" srcOrd="1" destOrd="0" presId="urn:microsoft.com/office/officeart/2005/8/layout/hierarchy1"/>
    <dgm:cxn modelId="{4AA3E858-5123-4FD4-8677-50A3516EDBEA}" type="presParOf" srcId="{68D78BEB-B6D1-40A2-8BF6-BB204A0A7B26}" destId="{66FA767C-4C59-4814-B6E6-1BD706F32BD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600" b="1" dirty="0"/>
            <a:t>GENEL SEKRETER</a:t>
          </a:r>
        </a:p>
        <a:p>
          <a:pPr defTabSz="488950">
            <a:lnSpc>
              <a:spcPct val="90000"/>
            </a:lnSpc>
            <a:spcBef>
              <a:spcPct val="0"/>
            </a:spcBef>
            <a:spcAft>
              <a:spcPct val="35000"/>
            </a:spcAft>
          </a:pPr>
          <a:r>
            <a:rPr lang="tr-TR" sz="1600" dirty="0"/>
            <a:t>Ahmet ŞİMŞEK</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ScaleX="183876" custLinFactNeighborX="4960" custLinFactNeighborY="1286">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2B73D767-9F2F-450B-AA46-84B3C4349D1C}" type="presOf" srcId="{F76407AB-A8B6-479B-AC50-673315482A80}" destId="{19719BC8-C68C-48B1-B044-67FC60C2E7F2}" srcOrd="0" destOrd="0" presId="urn:microsoft.com/office/officeart/2005/8/layout/hierarchy1"/>
    <dgm:cxn modelId="{52316781-76A4-4217-AA01-C7563C63CACB}" type="presOf" srcId="{410FC9CE-874D-4A57-B41D-1C78A8AA00EA}" destId="{7CC40248-6516-45E1-8BA1-4AAA8A822BCF}" srcOrd="0" destOrd="0" presId="urn:microsoft.com/office/officeart/2005/8/layout/hierarchy1"/>
    <dgm:cxn modelId="{BC570867-3C22-4192-A351-1C0CB5F04681}" type="presParOf" srcId="{7CC40248-6516-45E1-8BA1-4AAA8A822BCF}" destId="{5DF2F2EE-16F0-4E1E-A5A9-E2DD858B163A}" srcOrd="0" destOrd="0" presId="urn:microsoft.com/office/officeart/2005/8/layout/hierarchy1"/>
    <dgm:cxn modelId="{9D18E7DB-53C9-4B4C-B2A2-CCE02C966A3D}" type="presParOf" srcId="{5DF2F2EE-16F0-4E1E-A5A9-E2DD858B163A}" destId="{8A2FBFEE-E881-43FB-A34F-6C58E4FC49B0}" srcOrd="0" destOrd="0" presId="urn:microsoft.com/office/officeart/2005/8/layout/hierarchy1"/>
    <dgm:cxn modelId="{D1D06F85-DED1-4527-B6C2-F6D3B9E29207}" type="presParOf" srcId="{8A2FBFEE-E881-43FB-A34F-6C58E4FC49B0}" destId="{1C9659BB-655F-4D74-B3DD-3BF682B1B87B}" srcOrd="0" destOrd="0" presId="urn:microsoft.com/office/officeart/2005/8/layout/hierarchy1"/>
    <dgm:cxn modelId="{EE9FBAEF-0692-4AB5-B091-7B6672B7DD8F}" type="presParOf" srcId="{8A2FBFEE-E881-43FB-A34F-6C58E4FC49B0}" destId="{19719BC8-C68C-48B1-B044-67FC60C2E7F2}" srcOrd="1" destOrd="0" presId="urn:microsoft.com/office/officeart/2005/8/layout/hierarchy1"/>
    <dgm:cxn modelId="{0E4649A0-6A0A-4C5B-B749-D9215F7102EC}"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D3C313-4E9D-4DAB-BB68-8BA3372BBD9D}"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tr-TR"/>
        </a:p>
      </dgm:t>
    </dgm:pt>
    <dgm:pt modelId="{190CA03E-A426-49E9-B534-1427CC49A478}">
      <dgm:prSet phldrT="[Metin]"/>
      <dgm:spPr/>
      <dgm:t>
        <a:bodyPr/>
        <a:lstStyle/>
        <a:p>
          <a:pPr algn="ctr"/>
          <a:r>
            <a:rPr lang="tr-TR" dirty="0"/>
            <a:t>9.665</a:t>
          </a:r>
        </a:p>
      </dgm:t>
    </dgm:pt>
    <dgm:pt modelId="{C9998997-C9AB-4254-AB9D-8BD3E5D889E9}" type="parTrans" cxnId="{40A95C44-C7D1-407C-99E5-219E62453F71}">
      <dgm:prSet/>
      <dgm:spPr/>
      <dgm:t>
        <a:bodyPr/>
        <a:lstStyle/>
        <a:p>
          <a:endParaRPr lang="tr-TR"/>
        </a:p>
      </dgm:t>
    </dgm:pt>
    <dgm:pt modelId="{D5A88629-CC85-4196-8D78-2DB0FF867673}" type="sibTrans" cxnId="{40A95C44-C7D1-407C-99E5-219E62453F71}">
      <dgm:prSet/>
      <dgm:spPr/>
      <dgm:t>
        <a:bodyPr/>
        <a:lstStyle/>
        <a:p>
          <a:endParaRPr lang="tr-TR"/>
        </a:p>
      </dgm:t>
    </dgm:pt>
    <dgm:pt modelId="{3BB2C63F-798D-4F87-ACBD-41E124801A96}">
      <dgm:prSet phldrT="[Metin]"/>
      <dgm:spPr/>
      <dgm:t>
        <a:bodyPr/>
        <a:lstStyle/>
        <a:p>
          <a:pPr algn="ctr"/>
          <a:r>
            <a:rPr lang="tr-TR" dirty="0"/>
            <a:t>ÖN LİSANS</a:t>
          </a:r>
        </a:p>
      </dgm:t>
    </dgm:pt>
    <dgm:pt modelId="{F3DFB70B-FBF3-41F5-915F-D222F7F55302}" type="parTrans" cxnId="{3F9B9184-875B-4A3B-A669-ED797570F7BF}">
      <dgm:prSet/>
      <dgm:spPr/>
      <dgm:t>
        <a:bodyPr/>
        <a:lstStyle/>
        <a:p>
          <a:endParaRPr lang="tr-TR"/>
        </a:p>
      </dgm:t>
    </dgm:pt>
    <dgm:pt modelId="{E99A5834-5268-4767-9F21-1D3E27907219}" type="sibTrans" cxnId="{3F9B9184-875B-4A3B-A669-ED797570F7BF}">
      <dgm:prSet/>
      <dgm:spPr/>
      <dgm:t>
        <a:bodyPr/>
        <a:lstStyle/>
        <a:p>
          <a:endParaRPr lang="tr-TR"/>
        </a:p>
      </dgm:t>
    </dgm:pt>
    <dgm:pt modelId="{542F5E4F-AD53-432A-A6E6-57E91D9D223A}">
      <dgm:prSet phldrT="[Metin]"/>
      <dgm:spPr/>
      <dgm:t>
        <a:bodyPr/>
        <a:lstStyle/>
        <a:p>
          <a:r>
            <a:rPr lang="tr-TR" dirty="0"/>
            <a:t>11.926</a:t>
          </a:r>
        </a:p>
      </dgm:t>
    </dgm:pt>
    <dgm:pt modelId="{90AAF37F-6008-49EA-B3EE-1E5711F7971A}" type="parTrans" cxnId="{14657BE6-A685-4D95-90B0-7887AEB6FE25}">
      <dgm:prSet/>
      <dgm:spPr/>
      <dgm:t>
        <a:bodyPr/>
        <a:lstStyle/>
        <a:p>
          <a:endParaRPr lang="tr-TR"/>
        </a:p>
      </dgm:t>
    </dgm:pt>
    <dgm:pt modelId="{EE0CB9B8-4684-4607-B317-2ADEF2BCF429}" type="sibTrans" cxnId="{14657BE6-A685-4D95-90B0-7887AEB6FE25}">
      <dgm:prSet/>
      <dgm:spPr/>
      <dgm:t>
        <a:bodyPr/>
        <a:lstStyle/>
        <a:p>
          <a:endParaRPr lang="tr-TR"/>
        </a:p>
      </dgm:t>
    </dgm:pt>
    <dgm:pt modelId="{82D7F77A-0972-4DCC-9AC6-E063985489CE}">
      <dgm:prSet phldrT="[Metin]"/>
      <dgm:spPr/>
      <dgm:t>
        <a:bodyPr/>
        <a:lstStyle/>
        <a:p>
          <a:pPr algn="ctr"/>
          <a:r>
            <a:rPr lang="tr-TR" dirty="0"/>
            <a:t>LİSANS</a:t>
          </a:r>
        </a:p>
      </dgm:t>
    </dgm:pt>
    <dgm:pt modelId="{49AAC9C8-6407-4727-B248-9FE2F3D79305}" type="parTrans" cxnId="{9F39DAE3-46A2-488C-88DF-DFB5A6CEC21E}">
      <dgm:prSet/>
      <dgm:spPr/>
      <dgm:t>
        <a:bodyPr/>
        <a:lstStyle/>
        <a:p>
          <a:endParaRPr lang="tr-TR"/>
        </a:p>
      </dgm:t>
    </dgm:pt>
    <dgm:pt modelId="{5E378581-7697-47AD-BC97-59E826917690}" type="sibTrans" cxnId="{9F39DAE3-46A2-488C-88DF-DFB5A6CEC21E}">
      <dgm:prSet/>
      <dgm:spPr/>
      <dgm:t>
        <a:bodyPr/>
        <a:lstStyle/>
        <a:p>
          <a:endParaRPr lang="tr-TR"/>
        </a:p>
      </dgm:t>
    </dgm:pt>
    <dgm:pt modelId="{982870AF-1CDB-46AF-B2C5-A79FC97DC743}">
      <dgm:prSet phldrT="[Metin]"/>
      <dgm:spPr/>
      <dgm:t>
        <a:bodyPr/>
        <a:lstStyle/>
        <a:p>
          <a:r>
            <a:rPr lang="tr-TR" dirty="0"/>
            <a:t>565</a:t>
          </a:r>
        </a:p>
      </dgm:t>
    </dgm:pt>
    <dgm:pt modelId="{12F13CD1-F5B4-410B-B4E6-E3DFE6EB6B5F}" type="parTrans" cxnId="{8779CDDC-DEC6-4B7D-8115-C4AFF917C61B}">
      <dgm:prSet/>
      <dgm:spPr/>
      <dgm:t>
        <a:bodyPr/>
        <a:lstStyle/>
        <a:p>
          <a:endParaRPr lang="tr-TR"/>
        </a:p>
      </dgm:t>
    </dgm:pt>
    <dgm:pt modelId="{1062769B-E540-4134-AD35-938A3C63595D}" type="sibTrans" cxnId="{8779CDDC-DEC6-4B7D-8115-C4AFF917C61B}">
      <dgm:prSet/>
      <dgm:spPr/>
      <dgm:t>
        <a:bodyPr/>
        <a:lstStyle/>
        <a:p>
          <a:endParaRPr lang="tr-TR"/>
        </a:p>
      </dgm:t>
    </dgm:pt>
    <dgm:pt modelId="{37695E55-82D3-4014-8AC4-23A27EAE1556}">
      <dgm:prSet phldrT="[Metin]"/>
      <dgm:spPr/>
      <dgm:t>
        <a:bodyPr/>
        <a:lstStyle/>
        <a:p>
          <a:pPr algn="ctr"/>
          <a:r>
            <a:rPr lang="tr-TR" dirty="0"/>
            <a:t>YÜKSEK LİSANS (TEZLİ)</a:t>
          </a:r>
        </a:p>
      </dgm:t>
    </dgm:pt>
    <dgm:pt modelId="{7F011FA1-DB3E-4CD6-976A-59DE7DDAD31C}" type="parTrans" cxnId="{779DE518-0064-4165-AF56-1E62E31C2200}">
      <dgm:prSet/>
      <dgm:spPr/>
      <dgm:t>
        <a:bodyPr/>
        <a:lstStyle/>
        <a:p>
          <a:endParaRPr lang="tr-TR"/>
        </a:p>
      </dgm:t>
    </dgm:pt>
    <dgm:pt modelId="{DB8C613E-7E94-492C-A1B5-ACBDD3EB24CC}" type="sibTrans" cxnId="{779DE518-0064-4165-AF56-1E62E31C2200}">
      <dgm:prSet/>
      <dgm:spPr/>
      <dgm:t>
        <a:bodyPr/>
        <a:lstStyle/>
        <a:p>
          <a:endParaRPr lang="tr-TR"/>
        </a:p>
      </dgm:t>
    </dgm:pt>
    <dgm:pt modelId="{31BD3E2F-14F3-4CE7-80A7-A9BEE1B8A554}">
      <dgm:prSet/>
      <dgm:spPr/>
      <dgm:t>
        <a:bodyPr/>
        <a:lstStyle/>
        <a:p>
          <a:r>
            <a:rPr lang="tr-TR" dirty="0"/>
            <a:t>24</a:t>
          </a:r>
        </a:p>
      </dgm:t>
    </dgm:pt>
    <dgm:pt modelId="{0413EFB0-92FF-4857-849D-9FCA2305D3F1}" type="parTrans" cxnId="{B177B930-41A7-40E9-A44E-C90F94C9F3B9}">
      <dgm:prSet/>
      <dgm:spPr/>
      <dgm:t>
        <a:bodyPr/>
        <a:lstStyle/>
        <a:p>
          <a:endParaRPr lang="tr-TR"/>
        </a:p>
      </dgm:t>
    </dgm:pt>
    <dgm:pt modelId="{6EAEF414-FA57-4E99-8880-0E751764B614}" type="sibTrans" cxnId="{B177B930-41A7-40E9-A44E-C90F94C9F3B9}">
      <dgm:prSet/>
      <dgm:spPr/>
      <dgm:t>
        <a:bodyPr/>
        <a:lstStyle/>
        <a:p>
          <a:endParaRPr lang="tr-TR"/>
        </a:p>
      </dgm:t>
    </dgm:pt>
    <dgm:pt modelId="{E2FA7933-E991-47AD-82A8-2317EB1C82BD}">
      <dgm:prSet/>
      <dgm:spPr/>
      <dgm:t>
        <a:bodyPr/>
        <a:lstStyle/>
        <a:p>
          <a:r>
            <a:rPr lang="tr-TR" dirty="0"/>
            <a:t>27</a:t>
          </a:r>
        </a:p>
      </dgm:t>
    </dgm:pt>
    <dgm:pt modelId="{707134E6-25EF-4370-B90F-64702BC0E84D}" type="parTrans" cxnId="{05329186-4D2A-4C88-983B-159498E76021}">
      <dgm:prSet/>
      <dgm:spPr/>
      <dgm:t>
        <a:bodyPr/>
        <a:lstStyle/>
        <a:p>
          <a:endParaRPr lang="tr-TR"/>
        </a:p>
      </dgm:t>
    </dgm:pt>
    <dgm:pt modelId="{1E8BB51C-FC6D-4892-B777-16020EF481F9}" type="sibTrans" cxnId="{05329186-4D2A-4C88-983B-159498E76021}">
      <dgm:prSet/>
      <dgm:spPr/>
      <dgm:t>
        <a:bodyPr/>
        <a:lstStyle/>
        <a:p>
          <a:endParaRPr lang="tr-TR"/>
        </a:p>
      </dgm:t>
    </dgm:pt>
    <dgm:pt modelId="{91124FFD-4B15-404E-BAB7-9A1D5E4EB6A1}">
      <dgm:prSet/>
      <dgm:spPr/>
      <dgm:t>
        <a:bodyPr/>
        <a:lstStyle/>
        <a:p>
          <a:pPr algn="ctr"/>
          <a:r>
            <a:rPr lang="tr-TR" dirty="0"/>
            <a:t>YÜKSEK LİSANS (UZAKTAN)</a:t>
          </a:r>
        </a:p>
      </dgm:t>
    </dgm:pt>
    <dgm:pt modelId="{BCB263DF-3957-4581-987B-09DE4C6B3DA3}" type="parTrans" cxnId="{C72C6025-41BC-4024-9CC7-F4F3C2E29F6B}">
      <dgm:prSet/>
      <dgm:spPr/>
      <dgm:t>
        <a:bodyPr/>
        <a:lstStyle/>
        <a:p>
          <a:endParaRPr lang="tr-TR"/>
        </a:p>
      </dgm:t>
    </dgm:pt>
    <dgm:pt modelId="{702621EB-5428-4C5A-8C19-28B9D8EA100A}" type="sibTrans" cxnId="{C72C6025-41BC-4024-9CC7-F4F3C2E29F6B}">
      <dgm:prSet/>
      <dgm:spPr/>
      <dgm:t>
        <a:bodyPr/>
        <a:lstStyle/>
        <a:p>
          <a:endParaRPr lang="tr-TR"/>
        </a:p>
      </dgm:t>
    </dgm:pt>
    <dgm:pt modelId="{878AEF66-0F7D-4EB1-B266-3D107B94B184}">
      <dgm:prSet/>
      <dgm:spPr/>
      <dgm:t>
        <a:bodyPr/>
        <a:lstStyle/>
        <a:p>
          <a:pPr algn="r"/>
          <a:r>
            <a:rPr lang="tr-TR" dirty="0"/>
            <a:t>DOKTORA</a:t>
          </a:r>
        </a:p>
      </dgm:t>
    </dgm:pt>
    <dgm:pt modelId="{6DE2D6A1-96BC-4DAC-945C-AC3278A93A3C}" type="parTrans" cxnId="{605C3EE1-A6BF-4CF0-88DA-29F968B2DC1B}">
      <dgm:prSet/>
      <dgm:spPr/>
      <dgm:t>
        <a:bodyPr/>
        <a:lstStyle/>
        <a:p>
          <a:endParaRPr lang="tr-TR"/>
        </a:p>
      </dgm:t>
    </dgm:pt>
    <dgm:pt modelId="{C87CCB2D-CDB7-419F-BC1F-DA980738CFA4}" type="sibTrans" cxnId="{605C3EE1-A6BF-4CF0-88DA-29F968B2DC1B}">
      <dgm:prSet/>
      <dgm:spPr/>
      <dgm:t>
        <a:bodyPr/>
        <a:lstStyle/>
        <a:p>
          <a:endParaRPr lang="tr-TR"/>
        </a:p>
      </dgm:t>
    </dgm:pt>
    <dgm:pt modelId="{F211CD74-7321-46BE-B6F8-D81B0D8CC6C0}">
      <dgm:prSet/>
      <dgm:spPr/>
      <dgm:t>
        <a:bodyPr/>
        <a:lstStyle/>
        <a:p>
          <a:r>
            <a:rPr lang="tr-TR" dirty="0"/>
            <a:t>771</a:t>
          </a:r>
        </a:p>
      </dgm:t>
    </dgm:pt>
    <dgm:pt modelId="{4EACC531-649B-4C62-857D-42CEFFD9861F}" type="sibTrans" cxnId="{196D526F-16C1-4DD7-9FE7-DEFED5F617BE}">
      <dgm:prSet/>
      <dgm:spPr/>
      <dgm:t>
        <a:bodyPr/>
        <a:lstStyle/>
        <a:p>
          <a:endParaRPr lang="tr-TR"/>
        </a:p>
      </dgm:t>
    </dgm:pt>
    <dgm:pt modelId="{5AAEAFB5-42EB-48E1-9096-E59B888CA4E8}" type="parTrans" cxnId="{196D526F-16C1-4DD7-9FE7-DEFED5F617BE}">
      <dgm:prSet/>
      <dgm:spPr/>
      <dgm:t>
        <a:bodyPr/>
        <a:lstStyle/>
        <a:p>
          <a:endParaRPr lang="tr-TR"/>
        </a:p>
      </dgm:t>
    </dgm:pt>
    <dgm:pt modelId="{4A80F59D-423B-467B-ADB0-B056ED93369C}">
      <dgm:prSet/>
      <dgm:spPr/>
      <dgm:t>
        <a:bodyPr/>
        <a:lstStyle/>
        <a:p>
          <a:pPr algn="ctr"/>
          <a:r>
            <a:rPr lang="tr-TR" dirty="0"/>
            <a:t>YÜKSEK LİSANS (TEZSİZ)</a:t>
          </a:r>
        </a:p>
      </dgm:t>
    </dgm:pt>
    <dgm:pt modelId="{50C5D96E-6244-4B3A-A47C-DE02FB9F932D}" type="parTrans" cxnId="{875187D7-4310-4BD7-A258-7214C3EE4693}">
      <dgm:prSet/>
      <dgm:spPr/>
      <dgm:t>
        <a:bodyPr/>
        <a:lstStyle/>
        <a:p>
          <a:endParaRPr lang="tr-TR"/>
        </a:p>
      </dgm:t>
    </dgm:pt>
    <dgm:pt modelId="{8D823802-8B47-4D4F-8C93-F0E813B96C39}" type="sibTrans" cxnId="{875187D7-4310-4BD7-A258-7214C3EE4693}">
      <dgm:prSet/>
      <dgm:spPr/>
      <dgm:t>
        <a:bodyPr/>
        <a:lstStyle/>
        <a:p>
          <a:endParaRPr lang="tr-TR"/>
        </a:p>
      </dgm:t>
    </dgm:pt>
    <dgm:pt modelId="{46A81F84-4E58-4B41-825A-018FD642BF84}" type="pres">
      <dgm:prSet presAssocID="{C4D3C313-4E9D-4DAB-BB68-8BA3372BBD9D}" presName="Name0" presStyleCnt="0">
        <dgm:presLayoutVars>
          <dgm:dir/>
          <dgm:animLvl val="lvl"/>
          <dgm:resizeHandles val="exact"/>
        </dgm:presLayoutVars>
      </dgm:prSet>
      <dgm:spPr/>
    </dgm:pt>
    <dgm:pt modelId="{22B2867D-F37C-405D-B01E-859C6B22009C}" type="pres">
      <dgm:prSet presAssocID="{190CA03E-A426-49E9-B534-1427CC49A478}" presName="composite" presStyleCnt="0"/>
      <dgm:spPr/>
    </dgm:pt>
    <dgm:pt modelId="{01D46493-354E-4A25-9F07-A860ABDA4A49}" type="pres">
      <dgm:prSet presAssocID="{190CA03E-A426-49E9-B534-1427CC49A478}" presName="parTx" presStyleLbl="alignNode1" presStyleIdx="0" presStyleCnt="6">
        <dgm:presLayoutVars>
          <dgm:chMax val="0"/>
          <dgm:chPref val="0"/>
          <dgm:bulletEnabled val="1"/>
        </dgm:presLayoutVars>
      </dgm:prSet>
      <dgm:spPr/>
    </dgm:pt>
    <dgm:pt modelId="{8D0C42B8-3CE5-4F1E-97F6-BCD4C70937E7}" type="pres">
      <dgm:prSet presAssocID="{190CA03E-A426-49E9-B534-1427CC49A478}" presName="desTx" presStyleLbl="alignAccFollowNode1" presStyleIdx="0" presStyleCnt="6">
        <dgm:presLayoutVars>
          <dgm:bulletEnabled val="1"/>
        </dgm:presLayoutVars>
      </dgm:prSet>
      <dgm:spPr/>
    </dgm:pt>
    <dgm:pt modelId="{56CB301C-E9B7-4C04-A744-2FB43B9C2807}" type="pres">
      <dgm:prSet presAssocID="{D5A88629-CC85-4196-8D78-2DB0FF867673}" presName="space" presStyleCnt="0"/>
      <dgm:spPr/>
    </dgm:pt>
    <dgm:pt modelId="{ED73A0F5-A61B-4D7E-ACEA-A7082CFAA19C}" type="pres">
      <dgm:prSet presAssocID="{542F5E4F-AD53-432A-A6E6-57E91D9D223A}" presName="composite" presStyleCnt="0"/>
      <dgm:spPr/>
    </dgm:pt>
    <dgm:pt modelId="{5770A02F-BE1C-4860-A747-5B1F3FD2263C}" type="pres">
      <dgm:prSet presAssocID="{542F5E4F-AD53-432A-A6E6-57E91D9D223A}" presName="parTx" presStyleLbl="alignNode1" presStyleIdx="1" presStyleCnt="6">
        <dgm:presLayoutVars>
          <dgm:chMax val="0"/>
          <dgm:chPref val="0"/>
          <dgm:bulletEnabled val="1"/>
        </dgm:presLayoutVars>
      </dgm:prSet>
      <dgm:spPr/>
    </dgm:pt>
    <dgm:pt modelId="{355527A3-197C-4DCF-B457-6EA81B0E91C8}" type="pres">
      <dgm:prSet presAssocID="{542F5E4F-AD53-432A-A6E6-57E91D9D223A}" presName="desTx" presStyleLbl="alignAccFollowNode1" presStyleIdx="1" presStyleCnt="6">
        <dgm:presLayoutVars>
          <dgm:bulletEnabled val="1"/>
        </dgm:presLayoutVars>
      </dgm:prSet>
      <dgm:spPr/>
    </dgm:pt>
    <dgm:pt modelId="{3D78F094-3C4C-4324-9ED8-EBA6487C14A8}" type="pres">
      <dgm:prSet presAssocID="{EE0CB9B8-4684-4607-B317-2ADEF2BCF429}" presName="space" presStyleCnt="0"/>
      <dgm:spPr/>
    </dgm:pt>
    <dgm:pt modelId="{4A78E4C2-15B6-410C-B546-B20DC68EFA86}" type="pres">
      <dgm:prSet presAssocID="{982870AF-1CDB-46AF-B2C5-A79FC97DC743}" presName="composite" presStyleCnt="0"/>
      <dgm:spPr/>
    </dgm:pt>
    <dgm:pt modelId="{FFC94AC7-8AFE-41F5-84CD-6477A9A5EA84}" type="pres">
      <dgm:prSet presAssocID="{982870AF-1CDB-46AF-B2C5-A79FC97DC743}" presName="parTx" presStyleLbl="alignNode1" presStyleIdx="2" presStyleCnt="6">
        <dgm:presLayoutVars>
          <dgm:chMax val="0"/>
          <dgm:chPref val="0"/>
          <dgm:bulletEnabled val="1"/>
        </dgm:presLayoutVars>
      </dgm:prSet>
      <dgm:spPr/>
    </dgm:pt>
    <dgm:pt modelId="{49CB531F-D7B4-45CD-82CA-0663CE4B4C5C}" type="pres">
      <dgm:prSet presAssocID="{982870AF-1CDB-46AF-B2C5-A79FC97DC743}" presName="desTx" presStyleLbl="alignAccFollowNode1" presStyleIdx="2" presStyleCnt="6">
        <dgm:presLayoutVars>
          <dgm:bulletEnabled val="1"/>
        </dgm:presLayoutVars>
      </dgm:prSet>
      <dgm:spPr/>
    </dgm:pt>
    <dgm:pt modelId="{0C190EB4-FCF6-4D28-91C0-3AE7CB40BA50}" type="pres">
      <dgm:prSet presAssocID="{1062769B-E540-4134-AD35-938A3C63595D}" presName="space" presStyleCnt="0"/>
      <dgm:spPr/>
    </dgm:pt>
    <dgm:pt modelId="{E307566B-9E1A-4D80-9CFB-E002734F106C}" type="pres">
      <dgm:prSet presAssocID="{F211CD74-7321-46BE-B6F8-D81B0D8CC6C0}" presName="composite" presStyleCnt="0"/>
      <dgm:spPr/>
    </dgm:pt>
    <dgm:pt modelId="{E49C51D7-E088-4360-8B64-F45DFDB2B458}" type="pres">
      <dgm:prSet presAssocID="{F211CD74-7321-46BE-B6F8-D81B0D8CC6C0}" presName="parTx" presStyleLbl="alignNode1" presStyleIdx="3" presStyleCnt="6">
        <dgm:presLayoutVars>
          <dgm:chMax val="0"/>
          <dgm:chPref val="0"/>
          <dgm:bulletEnabled val="1"/>
        </dgm:presLayoutVars>
      </dgm:prSet>
      <dgm:spPr/>
    </dgm:pt>
    <dgm:pt modelId="{555F26FD-3B21-43AF-8604-1BEF0E87A681}" type="pres">
      <dgm:prSet presAssocID="{F211CD74-7321-46BE-B6F8-D81B0D8CC6C0}" presName="desTx" presStyleLbl="alignAccFollowNode1" presStyleIdx="3" presStyleCnt="6">
        <dgm:presLayoutVars>
          <dgm:bulletEnabled val="1"/>
        </dgm:presLayoutVars>
      </dgm:prSet>
      <dgm:spPr/>
    </dgm:pt>
    <dgm:pt modelId="{D369CEDD-8DC7-4600-9FAC-83F8E0551968}" type="pres">
      <dgm:prSet presAssocID="{4EACC531-649B-4C62-857D-42CEFFD9861F}" presName="space" presStyleCnt="0"/>
      <dgm:spPr/>
    </dgm:pt>
    <dgm:pt modelId="{6DD3B215-D201-4710-8626-D46116175F05}" type="pres">
      <dgm:prSet presAssocID="{31BD3E2F-14F3-4CE7-80A7-A9BEE1B8A554}" presName="composite" presStyleCnt="0"/>
      <dgm:spPr/>
    </dgm:pt>
    <dgm:pt modelId="{D9820F37-7A97-4105-9949-E6CFCE2C9FC5}" type="pres">
      <dgm:prSet presAssocID="{31BD3E2F-14F3-4CE7-80A7-A9BEE1B8A554}" presName="parTx" presStyleLbl="alignNode1" presStyleIdx="4" presStyleCnt="6">
        <dgm:presLayoutVars>
          <dgm:chMax val="0"/>
          <dgm:chPref val="0"/>
          <dgm:bulletEnabled val="1"/>
        </dgm:presLayoutVars>
      </dgm:prSet>
      <dgm:spPr/>
    </dgm:pt>
    <dgm:pt modelId="{C1083573-E73A-41A1-8AAC-59637430D4CC}" type="pres">
      <dgm:prSet presAssocID="{31BD3E2F-14F3-4CE7-80A7-A9BEE1B8A554}" presName="desTx" presStyleLbl="alignAccFollowNode1" presStyleIdx="4" presStyleCnt="6">
        <dgm:presLayoutVars>
          <dgm:bulletEnabled val="1"/>
        </dgm:presLayoutVars>
      </dgm:prSet>
      <dgm:spPr/>
    </dgm:pt>
    <dgm:pt modelId="{FD6959AD-4641-4A92-8AF5-B8714F5F48FC}" type="pres">
      <dgm:prSet presAssocID="{6EAEF414-FA57-4E99-8880-0E751764B614}" presName="space" presStyleCnt="0"/>
      <dgm:spPr/>
    </dgm:pt>
    <dgm:pt modelId="{2F55EC22-29EE-4E2A-BBFE-2606A2E52C82}" type="pres">
      <dgm:prSet presAssocID="{E2FA7933-E991-47AD-82A8-2317EB1C82BD}" presName="composite" presStyleCnt="0"/>
      <dgm:spPr/>
    </dgm:pt>
    <dgm:pt modelId="{D893BC99-6AC1-4309-8C24-4E573B58360F}" type="pres">
      <dgm:prSet presAssocID="{E2FA7933-E991-47AD-82A8-2317EB1C82BD}" presName="parTx" presStyleLbl="alignNode1" presStyleIdx="5" presStyleCnt="6">
        <dgm:presLayoutVars>
          <dgm:chMax val="0"/>
          <dgm:chPref val="0"/>
          <dgm:bulletEnabled val="1"/>
        </dgm:presLayoutVars>
      </dgm:prSet>
      <dgm:spPr/>
    </dgm:pt>
    <dgm:pt modelId="{1CF1DA1C-FC15-4769-B249-A7C8603116D8}" type="pres">
      <dgm:prSet presAssocID="{E2FA7933-E991-47AD-82A8-2317EB1C82BD}" presName="desTx" presStyleLbl="alignAccFollowNode1" presStyleIdx="5" presStyleCnt="6">
        <dgm:presLayoutVars>
          <dgm:bulletEnabled val="1"/>
        </dgm:presLayoutVars>
      </dgm:prSet>
      <dgm:spPr/>
    </dgm:pt>
  </dgm:ptLst>
  <dgm:cxnLst>
    <dgm:cxn modelId="{0F722301-8B4F-41BC-9180-5CCA3100D092}" type="presOf" srcId="{4A80F59D-423B-467B-ADB0-B056ED93369C}" destId="{555F26FD-3B21-43AF-8604-1BEF0E87A681}" srcOrd="0" destOrd="0" presId="urn:microsoft.com/office/officeart/2005/8/layout/hList1"/>
    <dgm:cxn modelId="{D3C75510-6756-4C33-B9D3-88D125F9CE24}" type="presOf" srcId="{37695E55-82D3-4014-8AC4-23A27EAE1556}" destId="{49CB531F-D7B4-45CD-82CA-0663CE4B4C5C}" srcOrd="0" destOrd="0" presId="urn:microsoft.com/office/officeart/2005/8/layout/hList1"/>
    <dgm:cxn modelId="{AA621614-225A-4B72-B288-E58938ED00A2}" type="presOf" srcId="{E2FA7933-E991-47AD-82A8-2317EB1C82BD}" destId="{D893BC99-6AC1-4309-8C24-4E573B58360F}" srcOrd="0" destOrd="0" presId="urn:microsoft.com/office/officeart/2005/8/layout/hList1"/>
    <dgm:cxn modelId="{779DE518-0064-4165-AF56-1E62E31C2200}" srcId="{982870AF-1CDB-46AF-B2C5-A79FC97DC743}" destId="{37695E55-82D3-4014-8AC4-23A27EAE1556}" srcOrd="0" destOrd="0" parTransId="{7F011FA1-DB3E-4CD6-976A-59DE7DDAD31C}" sibTransId="{DB8C613E-7E94-492C-A1B5-ACBDD3EB24CC}"/>
    <dgm:cxn modelId="{1F7E7622-C4A9-4AAE-88A4-82DE5DB4A5EA}" type="presOf" srcId="{82D7F77A-0972-4DCC-9AC6-E063985489CE}" destId="{355527A3-197C-4DCF-B457-6EA81B0E91C8}" srcOrd="0" destOrd="0" presId="urn:microsoft.com/office/officeart/2005/8/layout/hList1"/>
    <dgm:cxn modelId="{7D9D7924-B259-43A6-9982-9F3A5024966C}" type="presOf" srcId="{982870AF-1CDB-46AF-B2C5-A79FC97DC743}" destId="{FFC94AC7-8AFE-41F5-84CD-6477A9A5EA84}" srcOrd="0" destOrd="0" presId="urn:microsoft.com/office/officeart/2005/8/layout/hList1"/>
    <dgm:cxn modelId="{C72C6025-41BC-4024-9CC7-F4F3C2E29F6B}" srcId="{31BD3E2F-14F3-4CE7-80A7-A9BEE1B8A554}" destId="{91124FFD-4B15-404E-BAB7-9A1D5E4EB6A1}" srcOrd="0" destOrd="0" parTransId="{BCB263DF-3957-4581-987B-09DE4C6B3DA3}" sibTransId="{702621EB-5428-4C5A-8C19-28B9D8EA100A}"/>
    <dgm:cxn modelId="{B177B930-41A7-40E9-A44E-C90F94C9F3B9}" srcId="{C4D3C313-4E9D-4DAB-BB68-8BA3372BBD9D}" destId="{31BD3E2F-14F3-4CE7-80A7-A9BEE1B8A554}" srcOrd="4" destOrd="0" parTransId="{0413EFB0-92FF-4857-849D-9FCA2305D3F1}" sibTransId="{6EAEF414-FA57-4E99-8880-0E751764B614}"/>
    <dgm:cxn modelId="{40A95C44-C7D1-407C-99E5-219E62453F71}" srcId="{C4D3C313-4E9D-4DAB-BB68-8BA3372BBD9D}" destId="{190CA03E-A426-49E9-B534-1427CC49A478}" srcOrd="0" destOrd="0" parTransId="{C9998997-C9AB-4254-AB9D-8BD3E5D889E9}" sibTransId="{D5A88629-CC85-4196-8D78-2DB0FF867673}"/>
    <dgm:cxn modelId="{B29F8667-6E10-4636-8B32-6911DA93E176}" type="presOf" srcId="{F211CD74-7321-46BE-B6F8-D81B0D8CC6C0}" destId="{E49C51D7-E088-4360-8B64-F45DFDB2B458}" srcOrd="0" destOrd="0" presId="urn:microsoft.com/office/officeart/2005/8/layout/hList1"/>
    <dgm:cxn modelId="{196D526F-16C1-4DD7-9FE7-DEFED5F617BE}" srcId="{C4D3C313-4E9D-4DAB-BB68-8BA3372BBD9D}" destId="{F211CD74-7321-46BE-B6F8-D81B0D8CC6C0}" srcOrd="3" destOrd="0" parTransId="{5AAEAFB5-42EB-48E1-9096-E59B888CA4E8}" sibTransId="{4EACC531-649B-4C62-857D-42CEFFD9861F}"/>
    <dgm:cxn modelId="{9E9BCE50-C131-4D95-A78C-5D7E5BAC12BE}" type="presOf" srcId="{91124FFD-4B15-404E-BAB7-9A1D5E4EB6A1}" destId="{C1083573-E73A-41A1-8AAC-59637430D4CC}" srcOrd="0" destOrd="0" presId="urn:microsoft.com/office/officeart/2005/8/layout/hList1"/>
    <dgm:cxn modelId="{E8F3B357-8334-434C-9FEF-ADE9A738ACD1}" type="presOf" srcId="{3BB2C63F-798D-4F87-ACBD-41E124801A96}" destId="{8D0C42B8-3CE5-4F1E-97F6-BCD4C70937E7}" srcOrd="0" destOrd="0" presId="urn:microsoft.com/office/officeart/2005/8/layout/hList1"/>
    <dgm:cxn modelId="{09FAC658-6FDB-44C3-ADF2-C6AF19E042B9}" type="presOf" srcId="{31BD3E2F-14F3-4CE7-80A7-A9BEE1B8A554}" destId="{D9820F37-7A97-4105-9949-E6CFCE2C9FC5}" srcOrd="0" destOrd="0" presId="urn:microsoft.com/office/officeart/2005/8/layout/hList1"/>
    <dgm:cxn modelId="{3F9B9184-875B-4A3B-A669-ED797570F7BF}" srcId="{190CA03E-A426-49E9-B534-1427CC49A478}" destId="{3BB2C63F-798D-4F87-ACBD-41E124801A96}" srcOrd="0" destOrd="0" parTransId="{F3DFB70B-FBF3-41F5-915F-D222F7F55302}" sibTransId="{E99A5834-5268-4767-9F21-1D3E27907219}"/>
    <dgm:cxn modelId="{05329186-4D2A-4C88-983B-159498E76021}" srcId="{C4D3C313-4E9D-4DAB-BB68-8BA3372BBD9D}" destId="{E2FA7933-E991-47AD-82A8-2317EB1C82BD}" srcOrd="5" destOrd="0" parTransId="{707134E6-25EF-4370-B90F-64702BC0E84D}" sibTransId="{1E8BB51C-FC6D-4892-B777-16020EF481F9}"/>
    <dgm:cxn modelId="{59E32FC7-DE64-4887-9B04-64523B1985C3}" type="presOf" srcId="{190CA03E-A426-49E9-B534-1427CC49A478}" destId="{01D46493-354E-4A25-9F07-A860ABDA4A49}" srcOrd="0" destOrd="0" presId="urn:microsoft.com/office/officeart/2005/8/layout/hList1"/>
    <dgm:cxn modelId="{29BDAED3-2717-49EA-B87E-8160E3487A7F}" type="presOf" srcId="{C4D3C313-4E9D-4DAB-BB68-8BA3372BBD9D}" destId="{46A81F84-4E58-4B41-825A-018FD642BF84}" srcOrd="0" destOrd="0" presId="urn:microsoft.com/office/officeart/2005/8/layout/hList1"/>
    <dgm:cxn modelId="{875187D7-4310-4BD7-A258-7214C3EE4693}" srcId="{F211CD74-7321-46BE-B6F8-D81B0D8CC6C0}" destId="{4A80F59D-423B-467B-ADB0-B056ED93369C}" srcOrd="0" destOrd="0" parTransId="{50C5D96E-6244-4B3A-A47C-DE02FB9F932D}" sibTransId="{8D823802-8B47-4D4F-8C93-F0E813B96C39}"/>
    <dgm:cxn modelId="{E00C7DDB-D4CD-49FE-87EF-F972D64850F0}" type="presOf" srcId="{542F5E4F-AD53-432A-A6E6-57E91D9D223A}" destId="{5770A02F-BE1C-4860-A747-5B1F3FD2263C}" srcOrd="0" destOrd="0" presId="urn:microsoft.com/office/officeart/2005/8/layout/hList1"/>
    <dgm:cxn modelId="{8779CDDC-DEC6-4B7D-8115-C4AFF917C61B}" srcId="{C4D3C313-4E9D-4DAB-BB68-8BA3372BBD9D}" destId="{982870AF-1CDB-46AF-B2C5-A79FC97DC743}" srcOrd="2" destOrd="0" parTransId="{12F13CD1-F5B4-410B-B4E6-E3DFE6EB6B5F}" sibTransId="{1062769B-E540-4134-AD35-938A3C63595D}"/>
    <dgm:cxn modelId="{605C3EE1-A6BF-4CF0-88DA-29F968B2DC1B}" srcId="{E2FA7933-E991-47AD-82A8-2317EB1C82BD}" destId="{878AEF66-0F7D-4EB1-B266-3D107B94B184}" srcOrd="0" destOrd="0" parTransId="{6DE2D6A1-96BC-4DAC-945C-AC3278A93A3C}" sibTransId="{C87CCB2D-CDB7-419F-BC1F-DA980738CFA4}"/>
    <dgm:cxn modelId="{9F39DAE3-46A2-488C-88DF-DFB5A6CEC21E}" srcId="{542F5E4F-AD53-432A-A6E6-57E91D9D223A}" destId="{82D7F77A-0972-4DCC-9AC6-E063985489CE}" srcOrd="0" destOrd="0" parTransId="{49AAC9C8-6407-4727-B248-9FE2F3D79305}" sibTransId="{5E378581-7697-47AD-BC97-59E826917690}"/>
    <dgm:cxn modelId="{14657BE6-A685-4D95-90B0-7887AEB6FE25}" srcId="{C4D3C313-4E9D-4DAB-BB68-8BA3372BBD9D}" destId="{542F5E4F-AD53-432A-A6E6-57E91D9D223A}" srcOrd="1" destOrd="0" parTransId="{90AAF37F-6008-49EA-B3EE-1E5711F7971A}" sibTransId="{EE0CB9B8-4684-4607-B317-2ADEF2BCF429}"/>
    <dgm:cxn modelId="{EFAA5BEF-3F03-4B77-9B76-DDDB135435CE}" type="presOf" srcId="{878AEF66-0F7D-4EB1-B266-3D107B94B184}" destId="{1CF1DA1C-FC15-4769-B249-A7C8603116D8}" srcOrd="0" destOrd="0" presId="urn:microsoft.com/office/officeart/2005/8/layout/hList1"/>
    <dgm:cxn modelId="{3C88752B-FDA9-4947-84BC-50D2857164DE}" type="presParOf" srcId="{46A81F84-4E58-4B41-825A-018FD642BF84}" destId="{22B2867D-F37C-405D-B01E-859C6B22009C}" srcOrd="0" destOrd="0" presId="urn:microsoft.com/office/officeart/2005/8/layout/hList1"/>
    <dgm:cxn modelId="{20C23B1C-9E2D-43AA-A0E7-0F9B61CC0C27}" type="presParOf" srcId="{22B2867D-F37C-405D-B01E-859C6B22009C}" destId="{01D46493-354E-4A25-9F07-A860ABDA4A49}" srcOrd="0" destOrd="0" presId="urn:microsoft.com/office/officeart/2005/8/layout/hList1"/>
    <dgm:cxn modelId="{BDFD4084-260A-49EF-BC32-844661A584E1}" type="presParOf" srcId="{22B2867D-F37C-405D-B01E-859C6B22009C}" destId="{8D0C42B8-3CE5-4F1E-97F6-BCD4C70937E7}" srcOrd="1" destOrd="0" presId="urn:microsoft.com/office/officeart/2005/8/layout/hList1"/>
    <dgm:cxn modelId="{DC966292-E678-4956-B69B-3791F55C0F0D}" type="presParOf" srcId="{46A81F84-4E58-4B41-825A-018FD642BF84}" destId="{56CB301C-E9B7-4C04-A744-2FB43B9C2807}" srcOrd="1" destOrd="0" presId="urn:microsoft.com/office/officeart/2005/8/layout/hList1"/>
    <dgm:cxn modelId="{F4B87009-55EA-4F41-963B-92E1BE6D6DEC}" type="presParOf" srcId="{46A81F84-4E58-4B41-825A-018FD642BF84}" destId="{ED73A0F5-A61B-4D7E-ACEA-A7082CFAA19C}" srcOrd="2" destOrd="0" presId="urn:microsoft.com/office/officeart/2005/8/layout/hList1"/>
    <dgm:cxn modelId="{B0020BB0-BA1B-4084-A55F-E43AB531E4C9}" type="presParOf" srcId="{ED73A0F5-A61B-4D7E-ACEA-A7082CFAA19C}" destId="{5770A02F-BE1C-4860-A747-5B1F3FD2263C}" srcOrd="0" destOrd="0" presId="urn:microsoft.com/office/officeart/2005/8/layout/hList1"/>
    <dgm:cxn modelId="{E06E1661-6912-4B26-9271-AECFF7C6D0D7}" type="presParOf" srcId="{ED73A0F5-A61B-4D7E-ACEA-A7082CFAA19C}" destId="{355527A3-197C-4DCF-B457-6EA81B0E91C8}" srcOrd="1" destOrd="0" presId="urn:microsoft.com/office/officeart/2005/8/layout/hList1"/>
    <dgm:cxn modelId="{9266E63B-CC4D-4B73-A58D-325521730992}" type="presParOf" srcId="{46A81F84-4E58-4B41-825A-018FD642BF84}" destId="{3D78F094-3C4C-4324-9ED8-EBA6487C14A8}" srcOrd="3" destOrd="0" presId="urn:microsoft.com/office/officeart/2005/8/layout/hList1"/>
    <dgm:cxn modelId="{F8836148-CA73-4B8A-BA50-456C1C7C7A35}" type="presParOf" srcId="{46A81F84-4E58-4B41-825A-018FD642BF84}" destId="{4A78E4C2-15B6-410C-B546-B20DC68EFA86}" srcOrd="4" destOrd="0" presId="urn:microsoft.com/office/officeart/2005/8/layout/hList1"/>
    <dgm:cxn modelId="{64B6B5D9-46F3-4417-91B6-6A77F23C0ED3}" type="presParOf" srcId="{4A78E4C2-15B6-410C-B546-B20DC68EFA86}" destId="{FFC94AC7-8AFE-41F5-84CD-6477A9A5EA84}" srcOrd="0" destOrd="0" presId="urn:microsoft.com/office/officeart/2005/8/layout/hList1"/>
    <dgm:cxn modelId="{BAA31A64-AF55-4736-B3D9-80717B70BCE5}" type="presParOf" srcId="{4A78E4C2-15B6-410C-B546-B20DC68EFA86}" destId="{49CB531F-D7B4-45CD-82CA-0663CE4B4C5C}" srcOrd="1" destOrd="0" presId="urn:microsoft.com/office/officeart/2005/8/layout/hList1"/>
    <dgm:cxn modelId="{389B8A8D-FE3B-4265-B094-30A5A2BE9D09}" type="presParOf" srcId="{46A81F84-4E58-4B41-825A-018FD642BF84}" destId="{0C190EB4-FCF6-4D28-91C0-3AE7CB40BA50}" srcOrd="5" destOrd="0" presId="urn:microsoft.com/office/officeart/2005/8/layout/hList1"/>
    <dgm:cxn modelId="{39458BCC-FCF3-4720-A146-6CF15D3AB7D1}" type="presParOf" srcId="{46A81F84-4E58-4B41-825A-018FD642BF84}" destId="{E307566B-9E1A-4D80-9CFB-E002734F106C}" srcOrd="6" destOrd="0" presId="urn:microsoft.com/office/officeart/2005/8/layout/hList1"/>
    <dgm:cxn modelId="{B4D1D598-ADB9-4474-B4A7-8702E7EB46D9}" type="presParOf" srcId="{E307566B-9E1A-4D80-9CFB-E002734F106C}" destId="{E49C51D7-E088-4360-8B64-F45DFDB2B458}" srcOrd="0" destOrd="0" presId="urn:microsoft.com/office/officeart/2005/8/layout/hList1"/>
    <dgm:cxn modelId="{98981770-7049-4104-8BCE-F684200097AF}" type="presParOf" srcId="{E307566B-9E1A-4D80-9CFB-E002734F106C}" destId="{555F26FD-3B21-43AF-8604-1BEF0E87A681}" srcOrd="1" destOrd="0" presId="urn:microsoft.com/office/officeart/2005/8/layout/hList1"/>
    <dgm:cxn modelId="{B02B1E41-C064-4F48-BD77-1F5EF2DFD6BA}" type="presParOf" srcId="{46A81F84-4E58-4B41-825A-018FD642BF84}" destId="{D369CEDD-8DC7-4600-9FAC-83F8E0551968}" srcOrd="7" destOrd="0" presId="urn:microsoft.com/office/officeart/2005/8/layout/hList1"/>
    <dgm:cxn modelId="{11A2B317-8EC1-4DFC-ACAA-CB95963EAD18}" type="presParOf" srcId="{46A81F84-4E58-4B41-825A-018FD642BF84}" destId="{6DD3B215-D201-4710-8626-D46116175F05}" srcOrd="8" destOrd="0" presId="urn:microsoft.com/office/officeart/2005/8/layout/hList1"/>
    <dgm:cxn modelId="{17A4E7D8-5F7B-4E3F-88A8-3F413219896B}" type="presParOf" srcId="{6DD3B215-D201-4710-8626-D46116175F05}" destId="{D9820F37-7A97-4105-9949-E6CFCE2C9FC5}" srcOrd="0" destOrd="0" presId="urn:microsoft.com/office/officeart/2005/8/layout/hList1"/>
    <dgm:cxn modelId="{3342CFC5-A3CB-46F3-A443-CDCE01AE41A4}" type="presParOf" srcId="{6DD3B215-D201-4710-8626-D46116175F05}" destId="{C1083573-E73A-41A1-8AAC-59637430D4CC}" srcOrd="1" destOrd="0" presId="urn:microsoft.com/office/officeart/2005/8/layout/hList1"/>
    <dgm:cxn modelId="{F0098CBD-00B8-42C5-AD52-4E8D807BFE0A}" type="presParOf" srcId="{46A81F84-4E58-4B41-825A-018FD642BF84}" destId="{FD6959AD-4641-4A92-8AF5-B8714F5F48FC}" srcOrd="9" destOrd="0" presId="urn:microsoft.com/office/officeart/2005/8/layout/hList1"/>
    <dgm:cxn modelId="{06746A8F-9DE1-4C4A-BD79-C9FDC662142A}" type="presParOf" srcId="{46A81F84-4E58-4B41-825A-018FD642BF84}" destId="{2F55EC22-29EE-4E2A-BBFE-2606A2E52C82}" srcOrd="10" destOrd="0" presId="urn:microsoft.com/office/officeart/2005/8/layout/hList1"/>
    <dgm:cxn modelId="{81273344-DE1B-422B-8784-BB396375FC16}" type="presParOf" srcId="{2F55EC22-29EE-4E2A-BBFE-2606A2E52C82}" destId="{D893BC99-6AC1-4309-8C24-4E573B58360F}" srcOrd="0" destOrd="0" presId="urn:microsoft.com/office/officeart/2005/8/layout/hList1"/>
    <dgm:cxn modelId="{B4D4BF28-640B-4EA9-8DEC-89F14111E2AC}" type="presParOf" srcId="{2F55EC22-29EE-4E2A-BBFE-2606A2E52C82}" destId="{1CF1DA1C-FC15-4769-B249-A7C8603116D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96331-BA7F-4562-9FCA-80984F142853}">
      <dsp:nvSpPr>
        <dsp:cNvPr id="0" name=""/>
        <dsp:cNvSpPr/>
      </dsp:nvSpPr>
      <dsp:spPr>
        <a:xfrm>
          <a:off x="-5364206" y="-821844"/>
          <a:ext cx="6390456" cy="6390456"/>
        </a:xfrm>
        <a:prstGeom prst="blockArc">
          <a:avLst>
            <a:gd name="adj1" fmla="val 18900000"/>
            <a:gd name="adj2" fmla="val 2700000"/>
            <a:gd name="adj3" fmla="val 33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A08BD-C2A2-41D3-AA95-8EEFEB762EEC}">
      <dsp:nvSpPr>
        <dsp:cNvPr id="0" name=""/>
        <dsp:cNvSpPr/>
      </dsp:nvSpPr>
      <dsp:spPr>
        <a:xfrm>
          <a:off x="332985" y="215788"/>
          <a:ext cx="7357678"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marL="0" lvl="0" indent="0" algn="l" defTabSz="889000">
            <a:lnSpc>
              <a:spcPct val="90000"/>
            </a:lnSpc>
            <a:spcBef>
              <a:spcPct val="0"/>
            </a:spcBef>
            <a:spcAft>
              <a:spcPct val="35000"/>
            </a:spcAft>
            <a:buNone/>
          </a:pPr>
          <a:r>
            <a:rPr lang="tr-TR" sz="2000" kern="1200" dirty="0"/>
            <a:t>Öğrenci İşleri Daire Başkanlığı Hizmetleri</a:t>
          </a:r>
        </a:p>
      </dsp:txBody>
      <dsp:txXfrm>
        <a:off x="332985" y="215788"/>
        <a:ext cx="7357678" cy="431386"/>
      </dsp:txXfrm>
    </dsp:sp>
    <dsp:sp modelId="{E840564A-D8F0-4FF6-B354-ACBE3785A65A}">
      <dsp:nvSpPr>
        <dsp:cNvPr id="0" name=""/>
        <dsp:cNvSpPr/>
      </dsp:nvSpPr>
      <dsp:spPr>
        <a:xfrm>
          <a:off x="63369" y="161864"/>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22DF8-4846-4093-A658-BF16D72C8936}">
      <dsp:nvSpPr>
        <dsp:cNvPr id="0" name=""/>
        <dsp:cNvSpPr/>
      </dsp:nvSpPr>
      <dsp:spPr>
        <a:xfrm>
          <a:off x="723644" y="863247"/>
          <a:ext cx="6967019"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marL="0" lvl="0" indent="0" algn="l" defTabSz="889000">
            <a:lnSpc>
              <a:spcPct val="90000"/>
            </a:lnSpc>
            <a:spcBef>
              <a:spcPct val="0"/>
            </a:spcBef>
            <a:spcAft>
              <a:spcPct val="35000"/>
            </a:spcAft>
            <a:buNone/>
          </a:pPr>
          <a:r>
            <a:rPr lang="tr-TR" sz="2000" kern="1200" dirty="0"/>
            <a:t>Kütüphane ve Dokümantasyon Daire Başkanlığı Hizmetleri</a:t>
          </a:r>
        </a:p>
      </dsp:txBody>
      <dsp:txXfrm>
        <a:off x="723644" y="863247"/>
        <a:ext cx="6967019" cy="431386"/>
      </dsp:txXfrm>
    </dsp:sp>
    <dsp:sp modelId="{D5AEE9CF-272B-41A9-8139-8C0F4EF6E754}">
      <dsp:nvSpPr>
        <dsp:cNvPr id="0" name=""/>
        <dsp:cNvSpPr/>
      </dsp:nvSpPr>
      <dsp:spPr>
        <a:xfrm>
          <a:off x="454028" y="809323"/>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53EF3C-E8DF-4823-9CBA-393DEF5FCF1A}">
      <dsp:nvSpPr>
        <dsp:cNvPr id="0" name=""/>
        <dsp:cNvSpPr/>
      </dsp:nvSpPr>
      <dsp:spPr>
        <a:xfrm>
          <a:off x="937724" y="1510231"/>
          <a:ext cx="6752940"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marL="0" lvl="0" indent="0" algn="l" defTabSz="889000">
            <a:lnSpc>
              <a:spcPct val="90000"/>
            </a:lnSpc>
            <a:spcBef>
              <a:spcPct val="0"/>
            </a:spcBef>
            <a:spcAft>
              <a:spcPct val="35000"/>
            </a:spcAft>
            <a:buNone/>
          </a:pPr>
          <a:r>
            <a:rPr lang="tr-TR" sz="2000" kern="1200" dirty="0"/>
            <a:t>Sağlık, Kültür ve Spor Daire Başkanlığı Hizmetleri</a:t>
          </a:r>
        </a:p>
      </dsp:txBody>
      <dsp:txXfrm>
        <a:off x="937724" y="1510231"/>
        <a:ext cx="6752940" cy="431386"/>
      </dsp:txXfrm>
    </dsp:sp>
    <dsp:sp modelId="{8FB0B4A1-D558-46E0-B225-8DC73B58D7CD}">
      <dsp:nvSpPr>
        <dsp:cNvPr id="0" name=""/>
        <dsp:cNvSpPr/>
      </dsp:nvSpPr>
      <dsp:spPr>
        <a:xfrm>
          <a:off x="668107" y="1456308"/>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6680A-80B7-4AEC-8307-A2C28041B8D9}">
      <dsp:nvSpPr>
        <dsp:cNvPr id="0" name=""/>
        <dsp:cNvSpPr/>
      </dsp:nvSpPr>
      <dsp:spPr>
        <a:xfrm>
          <a:off x="1006077" y="2157690"/>
          <a:ext cx="6684587"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marL="0" lvl="0" indent="0" algn="l" defTabSz="889000">
            <a:lnSpc>
              <a:spcPct val="90000"/>
            </a:lnSpc>
            <a:spcBef>
              <a:spcPct val="0"/>
            </a:spcBef>
            <a:spcAft>
              <a:spcPct val="35000"/>
            </a:spcAft>
            <a:buNone/>
          </a:pPr>
          <a:r>
            <a:rPr lang="tr-TR" sz="2000" kern="1200" dirty="0"/>
            <a:t>Öğrenci Değişim Programları (</a:t>
          </a:r>
          <a:r>
            <a:rPr lang="tr-TR" sz="2000" kern="1200" dirty="0" err="1"/>
            <a:t>Erasmus</a:t>
          </a:r>
          <a:r>
            <a:rPr lang="tr-TR" sz="2000" kern="1200" dirty="0"/>
            <a:t>, Mevlana, Farabi)</a:t>
          </a:r>
        </a:p>
      </dsp:txBody>
      <dsp:txXfrm>
        <a:off x="1006077" y="2157690"/>
        <a:ext cx="6684587" cy="431386"/>
      </dsp:txXfrm>
    </dsp:sp>
    <dsp:sp modelId="{8BB92EE6-4F6A-4C47-87C0-F35078C80D44}">
      <dsp:nvSpPr>
        <dsp:cNvPr id="0" name=""/>
        <dsp:cNvSpPr/>
      </dsp:nvSpPr>
      <dsp:spPr>
        <a:xfrm>
          <a:off x="736461" y="2103767"/>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88B72-A05B-48B9-BBE7-7661D4EEDF87}">
      <dsp:nvSpPr>
        <dsp:cNvPr id="0" name=""/>
        <dsp:cNvSpPr/>
      </dsp:nvSpPr>
      <dsp:spPr>
        <a:xfrm>
          <a:off x="937724" y="2805150"/>
          <a:ext cx="6752940"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marL="0" lvl="0" indent="0" algn="l" defTabSz="889000">
            <a:lnSpc>
              <a:spcPct val="90000"/>
            </a:lnSpc>
            <a:spcBef>
              <a:spcPct val="0"/>
            </a:spcBef>
            <a:spcAft>
              <a:spcPct val="35000"/>
            </a:spcAft>
            <a:buNone/>
          </a:pPr>
          <a:r>
            <a:rPr lang="tr-TR" sz="2000" kern="1200" dirty="0"/>
            <a:t>Kariyer Uygulama ve Araştırma Merkezi</a:t>
          </a:r>
        </a:p>
      </dsp:txBody>
      <dsp:txXfrm>
        <a:off x="937724" y="2805150"/>
        <a:ext cx="6752940" cy="431386"/>
      </dsp:txXfrm>
    </dsp:sp>
    <dsp:sp modelId="{5171EC09-7091-485A-A980-7A76FFA3896F}">
      <dsp:nvSpPr>
        <dsp:cNvPr id="0" name=""/>
        <dsp:cNvSpPr/>
      </dsp:nvSpPr>
      <dsp:spPr>
        <a:xfrm>
          <a:off x="668107" y="2751226"/>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2E7691-867A-4489-ADB1-E4CC4703A3A8}">
      <dsp:nvSpPr>
        <dsp:cNvPr id="0" name=""/>
        <dsp:cNvSpPr/>
      </dsp:nvSpPr>
      <dsp:spPr>
        <a:xfrm>
          <a:off x="723644" y="3452134"/>
          <a:ext cx="6967019"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marL="0" lvl="0" indent="0" algn="l" defTabSz="889000">
            <a:lnSpc>
              <a:spcPct val="90000"/>
            </a:lnSpc>
            <a:spcBef>
              <a:spcPct val="0"/>
            </a:spcBef>
            <a:spcAft>
              <a:spcPct val="35000"/>
            </a:spcAft>
            <a:buNone/>
          </a:pPr>
          <a:r>
            <a:rPr lang="tr-TR" sz="2000" kern="1200" dirty="0"/>
            <a:t>Uzaktan Eğitim Uygulama ve Araştırma Merkezi</a:t>
          </a:r>
        </a:p>
      </dsp:txBody>
      <dsp:txXfrm>
        <a:off x="723644" y="3452134"/>
        <a:ext cx="6967019" cy="431386"/>
      </dsp:txXfrm>
    </dsp:sp>
    <dsp:sp modelId="{F6AD3095-31A5-4C29-A3BF-B3DC19E426DD}">
      <dsp:nvSpPr>
        <dsp:cNvPr id="0" name=""/>
        <dsp:cNvSpPr/>
      </dsp:nvSpPr>
      <dsp:spPr>
        <a:xfrm>
          <a:off x="454028" y="3398211"/>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553DC-A782-48CA-A57C-3C7053B9A809}">
      <dsp:nvSpPr>
        <dsp:cNvPr id="0" name=""/>
        <dsp:cNvSpPr/>
      </dsp:nvSpPr>
      <dsp:spPr>
        <a:xfrm>
          <a:off x="332985" y="4099593"/>
          <a:ext cx="7357678"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marL="0" lvl="0" indent="0" algn="l" defTabSz="889000">
            <a:lnSpc>
              <a:spcPct val="90000"/>
            </a:lnSpc>
            <a:spcBef>
              <a:spcPct val="0"/>
            </a:spcBef>
            <a:spcAft>
              <a:spcPct val="35000"/>
            </a:spcAft>
            <a:buNone/>
          </a:pPr>
          <a:r>
            <a:rPr lang="tr-TR" sz="2000" kern="1200" dirty="0"/>
            <a:t>Toplumla İlişkiler Koordinatörlüğü</a:t>
          </a:r>
        </a:p>
      </dsp:txBody>
      <dsp:txXfrm>
        <a:off x="332985" y="4099593"/>
        <a:ext cx="7357678" cy="431386"/>
      </dsp:txXfrm>
    </dsp:sp>
    <dsp:sp modelId="{5F1B4EEF-4EB2-4B67-8F41-C16981A58F90}">
      <dsp:nvSpPr>
        <dsp:cNvPr id="0" name=""/>
        <dsp:cNvSpPr/>
      </dsp:nvSpPr>
      <dsp:spPr>
        <a:xfrm>
          <a:off x="63369" y="4045670"/>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8635B-07C5-48CE-BDE0-049F5AEFD576}">
      <dsp:nvSpPr>
        <dsp:cNvPr id="0" name=""/>
        <dsp:cNvSpPr/>
      </dsp:nvSpPr>
      <dsp:spPr>
        <a:xfrm>
          <a:off x="4454166" y="873843"/>
          <a:ext cx="3691597" cy="335484"/>
        </a:xfrm>
        <a:custGeom>
          <a:avLst/>
          <a:gdLst/>
          <a:ahLst/>
          <a:cxnLst/>
          <a:rect l="0" t="0" r="0" b="0"/>
          <a:pathLst>
            <a:path>
              <a:moveTo>
                <a:pt x="0" y="0"/>
              </a:moveTo>
              <a:lnTo>
                <a:pt x="0" y="175345"/>
              </a:lnTo>
              <a:lnTo>
                <a:pt x="3691597" y="175345"/>
              </a:lnTo>
              <a:lnTo>
                <a:pt x="3691597" y="335484"/>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F00F95-EDD4-4961-8F22-E38479EEDBE2}">
      <dsp:nvSpPr>
        <dsp:cNvPr id="0" name=""/>
        <dsp:cNvSpPr/>
      </dsp:nvSpPr>
      <dsp:spPr>
        <a:xfrm>
          <a:off x="4454166" y="873843"/>
          <a:ext cx="1845418" cy="320279"/>
        </a:xfrm>
        <a:custGeom>
          <a:avLst/>
          <a:gdLst/>
          <a:ahLst/>
          <a:cxnLst/>
          <a:rect l="0" t="0" r="0" b="0"/>
          <a:pathLst>
            <a:path>
              <a:moveTo>
                <a:pt x="0" y="0"/>
              </a:moveTo>
              <a:lnTo>
                <a:pt x="0" y="160139"/>
              </a:lnTo>
              <a:lnTo>
                <a:pt x="1845418" y="160139"/>
              </a:lnTo>
              <a:lnTo>
                <a:pt x="1845418"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59AB5F-D8C6-4275-A5DC-4D59C050593D}">
      <dsp:nvSpPr>
        <dsp:cNvPr id="0" name=""/>
        <dsp:cNvSpPr/>
      </dsp:nvSpPr>
      <dsp:spPr>
        <a:xfrm>
          <a:off x="4408446" y="873843"/>
          <a:ext cx="91440" cy="320279"/>
        </a:xfrm>
        <a:custGeom>
          <a:avLst/>
          <a:gdLst/>
          <a:ahLst/>
          <a:cxnLst/>
          <a:rect l="0" t="0" r="0" b="0"/>
          <a:pathLst>
            <a:path>
              <a:moveTo>
                <a:pt x="45720" y="0"/>
              </a:moveTo>
              <a:lnTo>
                <a:pt x="4572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57C44-7237-41B9-992E-82EDB5EE65B0}">
      <dsp:nvSpPr>
        <dsp:cNvPr id="0" name=""/>
        <dsp:cNvSpPr/>
      </dsp:nvSpPr>
      <dsp:spPr>
        <a:xfrm>
          <a:off x="1998693" y="3039541"/>
          <a:ext cx="228770" cy="701563"/>
        </a:xfrm>
        <a:custGeom>
          <a:avLst/>
          <a:gdLst/>
          <a:ahLst/>
          <a:cxnLst/>
          <a:rect l="0" t="0" r="0" b="0"/>
          <a:pathLst>
            <a:path>
              <a:moveTo>
                <a:pt x="0" y="0"/>
              </a:moveTo>
              <a:lnTo>
                <a:pt x="0" y="701563"/>
              </a:lnTo>
              <a:lnTo>
                <a:pt x="228770" y="70156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C88D9E-1E14-463F-8A5F-0F099E53A75C}">
      <dsp:nvSpPr>
        <dsp:cNvPr id="0" name=""/>
        <dsp:cNvSpPr/>
      </dsp:nvSpPr>
      <dsp:spPr>
        <a:xfrm>
          <a:off x="2563028" y="1956692"/>
          <a:ext cx="91440" cy="320279"/>
        </a:xfrm>
        <a:custGeom>
          <a:avLst/>
          <a:gdLst/>
          <a:ahLst/>
          <a:cxnLst/>
          <a:rect l="0" t="0" r="0" b="0"/>
          <a:pathLst>
            <a:path>
              <a:moveTo>
                <a:pt x="45720" y="0"/>
              </a:moveTo>
              <a:lnTo>
                <a:pt x="45720" y="32027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EFF7EA-6290-4B49-9609-335936BD7895}">
      <dsp:nvSpPr>
        <dsp:cNvPr id="0" name=""/>
        <dsp:cNvSpPr/>
      </dsp:nvSpPr>
      <dsp:spPr>
        <a:xfrm>
          <a:off x="2608748" y="873843"/>
          <a:ext cx="1845418" cy="320279"/>
        </a:xfrm>
        <a:custGeom>
          <a:avLst/>
          <a:gdLst/>
          <a:ahLst/>
          <a:cxnLst/>
          <a:rect l="0" t="0" r="0" b="0"/>
          <a:pathLst>
            <a:path>
              <a:moveTo>
                <a:pt x="1845418" y="0"/>
              </a:moveTo>
              <a:lnTo>
                <a:pt x="1845418" y="160139"/>
              </a:lnTo>
              <a:lnTo>
                <a:pt x="0" y="160139"/>
              </a:lnTo>
              <a:lnTo>
                <a:pt x="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A9B298-661D-4CE0-A683-0946AE0AA80E}">
      <dsp:nvSpPr>
        <dsp:cNvPr id="0" name=""/>
        <dsp:cNvSpPr/>
      </dsp:nvSpPr>
      <dsp:spPr>
        <a:xfrm>
          <a:off x="763330" y="873843"/>
          <a:ext cx="3690836" cy="320279"/>
        </a:xfrm>
        <a:custGeom>
          <a:avLst/>
          <a:gdLst/>
          <a:ahLst/>
          <a:cxnLst/>
          <a:rect l="0" t="0" r="0" b="0"/>
          <a:pathLst>
            <a:path>
              <a:moveTo>
                <a:pt x="3690836" y="0"/>
              </a:moveTo>
              <a:lnTo>
                <a:pt x="3690836" y="160139"/>
              </a:lnTo>
              <a:lnTo>
                <a:pt x="0" y="160139"/>
              </a:lnTo>
              <a:lnTo>
                <a:pt x="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5E6931-137C-4DE1-8BD1-E83271F449A3}">
      <dsp:nvSpPr>
        <dsp:cNvPr id="0" name=""/>
        <dsp:cNvSpPr/>
      </dsp:nvSpPr>
      <dsp:spPr>
        <a:xfrm>
          <a:off x="3691597" y="111274"/>
          <a:ext cx="1525138" cy="762569"/>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Rekt</a:t>
          </a:r>
          <a:r>
            <a:rPr kumimoji="0" lang="tr-TR" altLang="tr-TR" sz="1000" b="0" i="0" u="none" strike="noStrike" kern="1200" cap="none" normalizeH="0" baseline="0">
              <a:ln/>
              <a:effectLst/>
              <a:latin typeface="Arial" panose="020B0604020202020204" pitchFamily="34" charset="0"/>
            </a:rPr>
            <a:t>ö</a:t>
          </a:r>
          <a:r>
            <a:rPr kumimoji="0" lang="tr-TR" altLang="tr-TR" sz="1000" b="0" i="0" u="none" strike="noStrike" kern="1200" cap="none" normalizeH="0" baseline="0">
              <a:ln/>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3691597" y="111274"/>
        <a:ext cx="1525138" cy="762569"/>
      </dsp:txXfrm>
    </dsp:sp>
    <dsp:sp modelId="{672B6CBB-7D97-4594-B712-CB7EA83D0728}">
      <dsp:nvSpPr>
        <dsp:cNvPr id="0" name=""/>
        <dsp:cNvSpPr/>
      </dsp:nvSpPr>
      <dsp:spPr>
        <a:xfrm>
          <a:off x="761"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Enstit</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(Enstit</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 Müdürü)</a:t>
          </a:r>
          <a:endParaRPr kumimoji="0" lang="tr-TR" altLang="tr-TR" sz="1000" b="0" i="0" u="none" strike="noStrike" kern="1200" cap="none" normalizeH="0" baseline="0" dirty="0">
            <a:ln/>
            <a:effectLst/>
            <a:latin typeface="Comic Sans MS" panose="030F0702030302020204" pitchFamily="66" charset="0"/>
          </a:endParaRPr>
        </a:p>
      </dsp:txBody>
      <dsp:txXfrm>
        <a:off x="761" y="1194122"/>
        <a:ext cx="1525138" cy="762569"/>
      </dsp:txXfrm>
    </dsp:sp>
    <dsp:sp modelId="{8AEAA79B-4052-48E2-BA4D-A7D76FE2C743}">
      <dsp:nvSpPr>
        <dsp:cNvPr id="0" name=""/>
        <dsp:cNvSpPr/>
      </dsp:nvSpPr>
      <dsp:spPr>
        <a:xfrm>
          <a:off x="1846179"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Fak</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1846179" y="1194122"/>
        <a:ext cx="1525138" cy="762569"/>
      </dsp:txXfrm>
    </dsp:sp>
    <dsp:sp modelId="{88FD214F-1B00-41D6-AF72-62A413106EB2}">
      <dsp:nvSpPr>
        <dsp:cNvPr id="0" name=""/>
        <dsp:cNvSpPr/>
      </dsp:nvSpPr>
      <dsp:spPr>
        <a:xfrm>
          <a:off x="1846179" y="2276971"/>
          <a:ext cx="1525138" cy="762569"/>
        </a:xfrm>
        <a:prstGeom prst="rect">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B</a:t>
          </a:r>
          <a:r>
            <a:rPr kumimoji="0" lang="tr-TR" altLang="tr-TR" sz="1000" b="0" i="0" u="none" strike="noStrike" kern="1200" cap="none" normalizeH="0" baseline="0">
              <a:ln/>
              <a:effectLst/>
              <a:latin typeface="Arial" panose="020B0604020202020204" pitchFamily="34" charset="0"/>
            </a:rPr>
            <a:t>ö</a:t>
          </a:r>
          <a:r>
            <a:rPr kumimoji="0" lang="tr-TR" altLang="tr-TR" sz="1000" b="0" i="0" u="none" strike="noStrike" kern="1200" cap="none" normalizeH="0" baseline="0">
              <a:ln/>
              <a:effectLst/>
              <a:latin typeface="Comic Sans MS" panose="030F0702030302020204" pitchFamily="66" charset="0"/>
            </a:rPr>
            <a:t>l</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B</a:t>
          </a:r>
          <a:r>
            <a:rPr kumimoji="0" lang="tr-TR" altLang="tr-TR" sz="1000" b="0" i="0" u="none" strike="noStrike" kern="1200" cap="none" normalizeH="0" baseline="0">
              <a:ln/>
              <a:effectLst/>
              <a:latin typeface="Arial" panose="020B0604020202020204" pitchFamily="34" charset="0"/>
            </a:rPr>
            <a:t>ö</a:t>
          </a:r>
          <a:r>
            <a:rPr kumimoji="0" lang="tr-TR" altLang="tr-TR" sz="1000" b="0" i="0" u="none" strike="noStrike" kern="1200" cap="none" normalizeH="0" baseline="0">
              <a:ln/>
              <a:effectLst/>
              <a:latin typeface="Comic Sans MS" panose="030F0702030302020204" pitchFamily="66" charset="0"/>
            </a:rPr>
            <a:t>l</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1846179" y="2276971"/>
        <a:ext cx="1525138" cy="762569"/>
      </dsp:txXfrm>
    </dsp:sp>
    <dsp:sp modelId="{BD851D23-C5A7-4D6F-A9ED-EB9DF4A549FD}">
      <dsp:nvSpPr>
        <dsp:cNvPr id="0" name=""/>
        <dsp:cNvSpPr/>
      </dsp:nvSpPr>
      <dsp:spPr>
        <a:xfrm>
          <a:off x="2227464" y="3359820"/>
          <a:ext cx="1525138" cy="762569"/>
        </a:xfrm>
        <a:prstGeom prst="rect">
          <a:avLst/>
        </a:prstGeom>
        <a:solidFill>
          <a:schemeClr val="accent1">
            <a:tint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2227464" y="3359820"/>
        <a:ext cx="1525138" cy="762569"/>
      </dsp:txXfrm>
    </dsp:sp>
    <dsp:sp modelId="{0F2EBE23-9166-446F-91DE-6AE0E5C36822}">
      <dsp:nvSpPr>
        <dsp:cNvPr id="0" name=""/>
        <dsp:cNvSpPr/>
      </dsp:nvSpPr>
      <dsp:spPr>
        <a:xfrm>
          <a:off x="3691597"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(M</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d</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r ve Koordinatör)</a:t>
          </a:r>
          <a:endParaRPr kumimoji="0" lang="tr-TR" altLang="tr-TR" sz="1000" b="0" i="0" u="none" strike="noStrike" kern="1200" cap="none" normalizeH="0" baseline="0" dirty="0">
            <a:ln/>
            <a:effectLst/>
            <a:latin typeface="Comic Sans MS" panose="030F0702030302020204" pitchFamily="66" charset="0"/>
          </a:endParaRPr>
        </a:p>
      </dsp:txBody>
      <dsp:txXfrm>
        <a:off x="3691597" y="1194122"/>
        <a:ext cx="1525138" cy="762569"/>
      </dsp:txXfrm>
    </dsp:sp>
    <dsp:sp modelId="{BEEC7953-DB72-4B56-9492-21F4194BA609}">
      <dsp:nvSpPr>
        <dsp:cNvPr id="0" name=""/>
        <dsp:cNvSpPr/>
      </dsp:nvSpPr>
      <dsp:spPr>
        <a:xfrm>
          <a:off x="5537015"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Y</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(M</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d</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r)</a:t>
          </a:r>
          <a:endParaRPr kumimoji="0" lang="tr-TR" altLang="tr-TR" sz="1000" b="0" i="0" u="none" strike="noStrike" kern="1200" cap="none" normalizeH="0" baseline="0" dirty="0">
            <a:ln/>
            <a:effectLst/>
            <a:latin typeface="Comic Sans MS" panose="030F0702030302020204" pitchFamily="66" charset="0"/>
          </a:endParaRPr>
        </a:p>
      </dsp:txBody>
      <dsp:txXfrm>
        <a:off x="5537015" y="1194122"/>
        <a:ext cx="1525138" cy="762569"/>
      </dsp:txXfrm>
    </dsp:sp>
    <dsp:sp modelId="{0C62C711-E247-4D92-984A-A18B236E4B79}">
      <dsp:nvSpPr>
        <dsp:cNvPr id="0" name=""/>
        <dsp:cNvSpPr/>
      </dsp:nvSpPr>
      <dsp:spPr>
        <a:xfrm>
          <a:off x="7383195" y="1209328"/>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kumimoji="0" lang="tr-TR" sz="1000" b="0" i="0" u="none" strike="noStrike" kern="1200" cap="none" normalizeH="0" baseline="0">
              <a:ln/>
              <a:effectLst/>
              <a:latin typeface="Comic Sans MS" panose="030F0702030302020204" pitchFamily="66" charset="0"/>
            </a:rPr>
            <a:t>Meslek Yüksekokulları</a:t>
          </a:r>
        </a:p>
        <a:p>
          <a:pPr marL="0" lvl="0" indent="0" algn="ctr" defTabSz="444500">
            <a:lnSpc>
              <a:spcPct val="90000"/>
            </a:lnSpc>
            <a:spcBef>
              <a:spcPct val="0"/>
            </a:spcBef>
            <a:spcAft>
              <a:spcPct val="35000"/>
            </a:spcAft>
            <a:buNone/>
          </a:pPr>
          <a:r>
            <a:rPr kumimoji="0" lang="tr-TR" sz="1000" b="0" i="0" u="none" strike="noStrike" kern="1200" cap="none" normalizeH="0" baseline="0">
              <a:ln/>
              <a:effectLst/>
              <a:latin typeface="Comic Sans MS" panose="030F0702030302020204" pitchFamily="66" charset="0"/>
            </a:rPr>
            <a:t>(Müdür)</a:t>
          </a:r>
          <a:endParaRPr kumimoji="0" lang="tr-TR" sz="1000" b="0" i="0" u="none" strike="noStrike" kern="1200" cap="none" normalizeH="0" baseline="0" dirty="0">
            <a:ln/>
            <a:effectLst/>
            <a:latin typeface="Comic Sans MS" panose="030F0702030302020204" pitchFamily="66" charset="0"/>
          </a:endParaRPr>
        </a:p>
      </dsp:txBody>
      <dsp:txXfrm>
        <a:off x="7383195" y="1209328"/>
        <a:ext cx="1525138" cy="762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ACF8C-3263-4618-9AB0-5716411855A6}">
      <dsp:nvSpPr>
        <dsp:cNvPr id="0" name=""/>
        <dsp:cNvSpPr/>
      </dsp:nvSpPr>
      <dsp:spPr>
        <a:xfrm>
          <a:off x="4032109" y="1063033"/>
          <a:ext cx="3007397" cy="485206"/>
        </a:xfrm>
        <a:custGeom>
          <a:avLst/>
          <a:gdLst/>
          <a:ahLst/>
          <a:cxnLst/>
          <a:rect l="0" t="0" r="0" b="0"/>
          <a:pathLst>
            <a:path>
              <a:moveTo>
                <a:pt x="0" y="0"/>
              </a:moveTo>
              <a:lnTo>
                <a:pt x="0" y="330156"/>
              </a:lnTo>
              <a:lnTo>
                <a:pt x="3007397" y="330156"/>
              </a:lnTo>
              <a:lnTo>
                <a:pt x="3007397" y="48520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1D9D0C3-ACA5-4099-977F-FACD1FA31DAD}">
      <dsp:nvSpPr>
        <dsp:cNvPr id="0" name=""/>
        <dsp:cNvSpPr/>
      </dsp:nvSpPr>
      <dsp:spPr>
        <a:xfrm>
          <a:off x="3969100" y="1063033"/>
          <a:ext cx="91440" cy="497820"/>
        </a:xfrm>
        <a:custGeom>
          <a:avLst/>
          <a:gdLst/>
          <a:ahLst/>
          <a:cxnLst/>
          <a:rect l="0" t="0" r="0" b="0"/>
          <a:pathLst>
            <a:path>
              <a:moveTo>
                <a:pt x="63009" y="0"/>
              </a:moveTo>
              <a:lnTo>
                <a:pt x="63009" y="342770"/>
              </a:lnTo>
              <a:lnTo>
                <a:pt x="45720" y="342770"/>
              </a:lnTo>
              <a:lnTo>
                <a:pt x="45720" y="49782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948862" y="1063033"/>
          <a:ext cx="3083247" cy="498874"/>
        </a:xfrm>
        <a:custGeom>
          <a:avLst/>
          <a:gdLst/>
          <a:ahLst/>
          <a:cxnLst/>
          <a:rect l="0" t="0" r="0" b="0"/>
          <a:pathLst>
            <a:path>
              <a:moveTo>
                <a:pt x="3083247" y="0"/>
              </a:moveTo>
              <a:lnTo>
                <a:pt x="3083247" y="343824"/>
              </a:lnTo>
              <a:lnTo>
                <a:pt x="0" y="343824"/>
              </a:lnTo>
              <a:lnTo>
                <a:pt x="0" y="49887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649262" y="-9970"/>
          <a:ext cx="2765694" cy="10730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835229" y="166697"/>
          <a:ext cx="2765694" cy="10730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Bülent ŞENGÖRÜR</a:t>
          </a:r>
        </a:p>
      </dsp:txBody>
      <dsp:txXfrm>
        <a:off x="2866656" y="198124"/>
        <a:ext cx="2702840" cy="1010150"/>
      </dsp:txXfrm>
    </dsp:sp>
    <dsp:sp modelId="{9B2645A0-4323-45E6-A1A0-C5BE84282623}">
      <dsp:nvSpPr>
        <dsp:cNvPr id="0" name=""/>
        <dsp:cNvSpPr/>
      </dsp:nvSpPr>
      <dsp:spPr>
        <a:xfrm>
          <a:off x="-185967" y="1561907"/>
          <a:ext cx="2269658" cy="92497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0" y="1738576"/>
          <a:ext cx="2269658" cy="92497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 YARDIMCISI</a:t>
          </a:r>
        </a:p>
        <a:p>
          <a:pPr marL="0" lvl="0" indent="0" algn="ctr" defTabSz="711200">
            <a:lnSpc>
              <a:spcPct val="90000"/>
            </a:lnSpc>
            <a:spcBef>
              <a:spcPct val="0"/>
            </a:spcBef>
            <a:spcAft>
              <a:spcPct val="35000"/>
            </a:spcAft>
            <a:buNone/>
          </a:pPr>
          <a:r>
            <a:rPr lang="tr-TR" sz="1600" kern="1200" dirty="0"/>
            <a:t>Prof. Dr. Nurettin AKA </a:t>
          </a:r>
        </a:p>
      </dsp:txBody>
      <dsp:txXfrm>
        <a:off x="27092" y="1765668"/>
        <a:ext cx="2215474" cy="870793"/>
      </dsp:txXfrm>
    </dsp:sp>
    <dsp:sp modelId="{33DB44CA-691A-474C-BEED-B20F7AA01C1A}">
      <dsp:nvSpPr>
        <dsp:cNvPr id="0" name=""/>
        <dsp:cNvSpPr/>
      </dsp:nvSpPr>
      <dsp:spPr>
        <a:xfrm>
          <a:off x="2879990" y="1560853"/>
          <a:ext cx="2269658" cy="92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47DD5BE-CCF1-4C74-97EF-7F5795E172D3}">
      <dsp:nvSpPr>
        <dsp:cNvPr id="0" name=""/>
        <dsp:cNvSpPr/>
      </dsp:nvSpPr>
      <dsp:spPr>
        <a:xfrm>
          <a:off x="3065957" y="1737522"/>
          <a:ext cx="2269658" cy="92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 YARDIMCISI</a:t>
          </a:r>
        </a:p>
        <a:p>
          <a:pPr marL="0" lvl="0" indent="0" algn="ctr" defTabSz="711200">
            <a:lnSpc>
              <a:spcPct val="90000"/>
            </a:lnSpc>
            <a:spcBef>
              <a:spcPct val="0"/>
            </a:spcBef>
            <a:spcAft>
              <a:spcPct val="35000"/>
            </a:spcAft>
            <a:buNone/>
          </a:pPr>
          <a:r>
            <a:rPr lang="tr-TR" sz="1600" kern="1200" dirty="0"/>
            <a:t>Prof. Dr. Ünal ÇAĞLAR</a:t>
          </a:r>
        </a:p>
      </dsp:txBody>
      <dsp:txXfrm>
        <a:off x="3093101" y="1764666"/>
        <a:ext cx="2215370" cy="872485"/>
      </dsp:txXfrm>
    </dsp:sp>
    <dsp:sp modelId="{0B899D52-9C42-42C7-9BBD-25A9BB20C6DE}">
      <dsp:nvSpPr>
        <dsp:cNvPr id="0" name=""/>
        <dsp:cNvSpPr/>
      </dsp:nvSpPr>
      <dsp:spPr>
        <a:xfrm>
          <a:off x="5905196" y="1548240"/>
          <a:ext cx="2268621" cy="92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C7D43F7-2105-4E48-8C81-5E1796179B85}">
      <dsp:nvSpPr>
        <dsp:cNvPr id="0" name=""/>
        <dsp:cNvSpPr/>
      </dsp:nvSpPr>
      <dsp:spPr>
        <a:xfrm>
          <a:off x="6091163" y="1724908"/>
          <a:ext cx="2268621" cy="92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 YARDIMCISI</a:t>
          </a:r>
        </a:p>
        <a:p>
          <a:pPr marL="0" lvl="0" indent="0" algn="ctr" defTabSz="711200">
            <a:lnSpc>
              <a:spcPct val="90000"/>
            </a:lnSpc>
            <a:spcBef>
              <a:spcPct val="0"/>
            </a:spcBef>
            <a:spcAft>
              <a:spcPct val="35000"/>
            </a:spcAft>
            <a:buNone/>
          </a:pPr>
          <a:r>
            <a:rPr lang="tr-TR" sz="1600" kern="1200" dirty="0"/>
            <a:t>Prof. Dr. Meryem ÇAMUR DEMİR</a:t>
          </a:r>
        </a:p>
      </dsp:txBody>
      <dsp:txXfrm>
        <a:off x="6118307" y="1752052"/>
        <a:ext cx="2214333" cy="872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683564" y="764"/>
          <a:ext cx="2679982" cy="92550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845508" y="154611"/>
          <a:ext cx="2679982" cy="9255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600" b="1" kern="1200" dirty="0"/>
            <a:t>GENEL SEKRETER</a:t>
          </a:r>
        </a:p>
        <a:p>
          <a:pPr lvl="0" algn="ctr" defTabSz="488950">
            <a:lnSpc>
              <a:spcPct val="90000"/>
            </a:lnSpc>
            <a:spcBef>
              <a:spcPct val="0"/>
            </a:spcBef>
            <a:spcAft>
              <a:spcPct val="35000"/>
            </a:spcAft>
            <a:buNone/>
          </a:pPr>
          <a:r>
            <a:rPr lang="tr-TR" sz="1600" kern="1200" dirty="0"/>
            <a:t>Ahmet ŞİMŞEK</a:t>
          </a:r>
        </a:p>
      </dsp:txBody>
      <dsp:txXfrm>
        <a:off x="872615" y="181718"/>
        <a:ext cx="2625768" cy="8712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46493-354E-4A25-9F07-A860ABDA4A49}">
      <dsp:nvSpPr>
        <dsp:cNvPr id="0" name=""/>
        <dsp:cNvSpPr/>
      </dsp:nvSpPr>
      <dsp:spPr>
        <a:xfrm>
          <a:off x="2446"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9.665</a:t>
          </a:r>
        </a:p>
      </dsp:txBody>
      <dsp:txXfrm>
        <a:off x="2446" y="527876"/>
        <a:ext cx="1299712" cy="460800"/>
      </dsp:txXfrm>
    </dsp:sp>
    <dsp:sp modelId="{8D0C42B8-3CE5-4F1E-97F6-BCD4C70937E7}">
      <dsp:nvSpPr>
        <dsp:cNvPr id="0" name=""/>
        <dsp:cNvSpPr/>
      </dsp:nvSpPr>
      <dsp:spPr>
        <a:xfrm>
          <a:off x="2446"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tr-TR" sz="1600" kern="1200" dirty="0"/>
            <a:t>ÖN LİSANS</a:t>
          </a:r>
        </a:p>
      </dsp:txBody>
      <dsp:txXfrm>
        <a:off x="2446" y="988677"/>
        <a:ext cx="1299712" cy="900360"/>
      </dsp:txXfrm>
    </dsp:sp>
    <dsp:sp modelId="{5770A02F-BE1C-4860-A747-5B1F3FD2263C}">
      <dsp:nvSpPr>
        <dsp:cNvPr id="0" name=""/>
        <dsp:cNvSpPr/>
      </dsp:nvSpPr>
      <dsp:spPr>
        <a:xfrm>
          <a:off x="1484118"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11.926</a:t>
          </a:r>
        </a:p>
      </dsp:txBody>
      <dsp:txXfrm>
        <a:off x="1484118" y="527876"/>
        <a:ext cx="1299712" cy="460800"/>
      </dsp:txXfrm>
    </dsp:sp>
    <dsp:sp modelId="{355527A3-197C-4DCF-B457-6EA81B0E91C8}">
      <dsp:nvSpPr>
        <dsp:cNvPr id="0" name=""/>
        <dsp:cNvSpPr/>
      </dsp:nvSpPr>
      <dsp:spPr>
        <a:xfrm>
          <a:off x="1484118"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tr-TR" sz="1600" kern="1200" dirty="0"/>
            <a:t>LİSANS</a:t>
          </a:r>
        </a:p>
      </dsp:txBody>
      <dsp:txXfrm>
        <a:off x="1484118" y="988677"/>
        <a:ext cx="1299712" cy="900360"/>
      </dsp:txXfrm>
    </dsp:sp>
    <dsp:sp modelId="{FFC94AC7-8AFE-41F5-84CD-6477A9A5EA84}">
      <dsp:nvSpPr>
        <dsp:cNvPr id="0" name=""/>
        <dsp:cNvSpPr/>
      </dsp:nvSpPr>
      <dsp:spPr>
        <a:xfrm>
          <a:off x="2965791"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565</a:t>
          </a:r>
        </a:p>
      </dsp:txBody>
      <dsp:txXfrm>
        <a:off x="2965791" y="527876"/>
        <a:ext cx="1299712" cy="460800"/>
      </dsp:txXfrm>
    </dsp:sp>
    <dsp:sp modelId="{49CB531F-D7B4-45CD-82CA-0663CE4B4C5C}">
      <dsp:nvSpPr>
        <dsp:cNvPr id="0" name=""/>
        <dsp:cNvSpPr/>
      </dsp:nvSpPr>
      <dsp:spPr>
        <a:xfrm>
          <a:off x="2965791"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tr-TR" sz="1600" kern="1200" dirty="0"/>
            <a:t>YÜKSEK LİSANS (TEZLİ)</a:t>
          </a:r>
        </a:p>
      </dsp:txBody>
      <dsp:txXfrm>
        <a:off x="2965791" y="988677"/>
        <a:ext cx="1299712" cy="900360"/>
      </dsp:txXfrm>
    </dsp:sp>
    <dsp:sp modelId="{E49C51D7-E088-4360-8B64-F45DFDB2B458}">
      <dsp:nvSpPr>
        <dsp:cNvPr id="0" name=""/>
        <dsp:cNvSpPr/>
      </dsp:nvSpPr>
      <dsp:spPr>
        <a:xfrm>
          <a:off x="4447463"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771</a:t>
          </a:r>
        </a:p>
      </dsp:txBody>
      <dsp:txXfrm>
        <a:off x="4447463" y="527876"/>
        <a:ext cx="1299712" cy="460800"/>
      </dsp:txXfrm>
    </dsp:sp>
    <dsp:sp modelId="{555F26FD-3B21-43AF-8604-1BEF0E87A681}">
      <dsp:nvSpPr>
        <dsp:cNvPr id="0" name=""/>
        <dsp:cNvSpPr/>
      </dsp:nvSpPr>
      <dsp:spPr>
        <a:xfrm>
          <a:off x="4447463"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tr-TR" sz="1600" kern="1200" dirty="0"/>
            <a:t>YÜKSEK LİSANS (TEZSİZ)</a:t>
          </a:r>
        </a:p>
      </dsp:txBody>
      <dsp:txXfrm>
        <a:off x="4447463" y="988677"/>
        <a:ext cx="1299712" cy="900360"/>
      </dsp:txXfrm>
    </dsp:sp>
    <dsp:sp modelId="{D9820F37-7A97-4105-9949-E6CFCE2C9FC5}">
      <dsp:nvSpPr>
        <dsp:cNvPr id="0" name=""/>
        <dsp:cNvSpPr/>
      </dsp:nvSpPr>
      <dsp:spPr>
        <a:xfrm>
          <a:off x="5929136"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24</a:t>
          </a:r>
        </a:p>
      </dsp:txBody>
      <dsp:txXfrm>
        <a:off x="5929136" y="527876"/>
        <a:ext cx="1299712" cy="460800"/>
      </dsp:txXfrm>
    </dsp:sp>
    <dsp:sp modelId="{C1083573-E73A-41A1-8AAC-59637430D4CC}">
      <dsp:nvSpPr>
        <dsp:cNvPr id="0" name=""/>
        <dsp:cNvSpPr/>
      </dsp:nvSpPr>
      <dsp:spPr>
        <a:xfrm>
          <a:off x="5929136"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tr-TR" sz="1600" kern="1200" dirty="0"/>
            <a:t>YÜKSEK LİSANS (UZAKTAN)</a:t>
          </a:r>
        </a:p>
      </dsp:txBody>
      <dsp:txXfrm>
        <a:off x="5929136" y="988677"/>
        <a:ext cx="1299712" cy="900360"/>
      </dsp:txXfrm>
    </dsp:sp>
    <dsp:sp modelId="{D893BC99-6AC1-4309-8C24-4E573B58360F}">
      <dsp:nvSpPr>
        <dsp:cNvPr id="0" name=""/>
        <dsp:cNvSpPr/>
      </dsp:nvSpPr>
      <dsp:spPr>
        <a:xfrm>
          <a:off x="7410808"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27</a:t>
          </a:r>
        </a:p>
      </dsp:txBody>
      <dsp:txXfrm>
        <a:off x="7410808" y="527876"/>
        <a:ext cx="1299712" cy="460800"/>
      </dsp:txXfrm>
    </dsp:sp>
    <dsp:sp modelId="{1CF1DA1C-FC15-4769-B249-A7C8603116D8}">
      <dsp:nvSpPr>
        <dsp:cNvPr id="0" name=""/>
        <dsp:cNvSpPr/>
      </dsp:nvSpPr>
      <dsp:spPr>
        <a:xfrm>
          <a:off x="7410808"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r" defTabSz="711200">
            <a:lnSpc>
              <a:spcPct val="90000"/>
            </a:lnSpc>
            <a:spcBef>
              <a:spcPct val="0"/>
            </a:spcBef>
            <a:spcAft>
              <a:spcPct val="15000"/>
            </a:spcAft>
            <a:buChar char="•"/>
          </a:pPr>
          <a:r>
            <a:rPr lang="tr-TR" sz="1600" kern="1200" dirty="0"/>
            <a:t>DOKTORA</a:t>
          </a:r>
        </a:p>
      </dsp:txBody>
      <dsp:txXfrm>
        <a:off x="7410808" y="988677"/>
        <a:ext cx="1299712" cy="90036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r>
              <a:rPr lang="tr-TR"/>
              <a:t>Kalite Geliştirme Koordinatörlüğü</a:t>
            </a:r>
          </a:p>
        </p:txBody>
      </p:sp>
      <p:sp>
        <p:nvSpPr>
          <p:cNvPr id="3" name="Veri Yer Tutucusu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982F0D8-DF9E-4EFE-90DA-C33DD1125823}" type="datetimeFigureOut">
              <a:rPr lang="tr-TR" smtClean="0"/>
              <a:t>24.07.2023</a:t>
            </a:fld>
            <a:endParaRPr lang="tr-TR"/>
          </a:p>
        </p:txBody>
      </p:sp>
      <p:sp>
        <p:nvSpPr>
          <p:cNvPr id="4" name="Altbilgi Yer Tutucusu 3"/>
          <p:cNvSpPr>
            <a:spLocks noGrp="1"/>
          </p:cNvSpPr>
          <p:nvPr>
            <p:ph type="ftr" sz="quarter" idx="2"/>
          </p:nvPr>
        </p:nvSpPr>
        <p:spPr>
          <a:xfrm>
            <a:off x="0" y="9428163"/>
            <a:ext cx="2971800" cy="4968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9428163"/>
            <a:ext cx="2971800" cy="496887"/>
          </a:xfrm>
          <a:prstGeom prst="rect">
            <a:avLst/>
          </a:prstGeom>
        </p:spPr>
        <p:txBody>
          <a:bodyPr vert="horz" lIns="91440" tIns="45720" rIns="91440" bIns="45720" rtlCol="0" anchor="b"/>
          <a:lstStyle>
            <a:lvl1pPr algn="r">
              <a:defRPr sz="1200"/>
            </a:lvl1pPr>
          </a:lstStyle>
          <a:p>
            <a:fld id="{0AF17536-1000-47A4-B65A-1FC2EE198D1E}" type="slidenum">
              <a:rPr lang="tr-TR" smtClean="0"/>
              <a:t>‹#›</a:t>
            </a:fld>
            <a:endParaRPr lang="tr-TR"/>
          </a:p>
        </p:txBody>
      </p:sp>
    </p:spTree>
    <p:extLst>
      <p:ext uri="{BB962C8B-B14F-4D97-AF65-F5344CB8AC3E}">
        <p14:creationId xmlns:p14="http://schemas.microsoft.com/office/powerpoint/2010/main" val="5787261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71800" cy="496332"/>
          </a:xfrm>
          <a:prstGeom prst="rect">
            <a:avLst/>
          </a:prstGeom>
        </p:spPr>
        <p:txBody>
          <a:bodyPr vert="horz" lIns="92430" tIns="46214" rIns="92430" bIns="46214" rtlCol="0"/>
          <a:lstStyle>
            <a:lvl1pPr algn="l">
              <a:defRPr sz="1200"/>
            </a:lvl1pPr>
          </a:lstStyle>
          <a:p>
            <a:r>
              <a:rPr lang="tr-TR"/>
              <a:t>Kalite Geliştirme Koordinatörlüğü</a:t>
            </a:r>
          </a:p>
        </p:txBody>
      </p:sp>
      <p:sp>
        <p:nvSpPr>
          <p:cNvPr id="3" name="Veri Yer Tutucusu 2"/>
          <p:cNvSpPr>
            <a:spLocks noGrp="1"/>
          </p:cNvSpPr>
          <p:nvPr>
            <p:ph type="dt" idx="1"/>
          </p:nvPr>
        </p:nvSpPr>
        <p:spPr>
          <a:xfrm>
            <a:off x="3884613" y="0"/>
            <a:ext cx="2971800" cy="496332"/>
          </a:xfrm>
          <a:prstGeom prst="rect">
            <a:avLst/>
          </a:prstGeom>
        </p:spPr>
        <p:txBody>
          <a:bodyPr vert="horz" lIns="92430" tIns="46214" rIns="92430" bIns="46214" rtlCol="0"/>
          <a:lstStyle>
            <a:lvl1pPr algn="r">
              <a:defRPr sz="1200"/>
            </a:lvl1pPr>
          </a:lstStyle>
          <a:p>
            <a:fld id="{072F2DC1-028B-4E33-A02F-2BC9F735587E}" type="datetimeFigureOut">
              <a:rPr lang="tr-TR" smtClean="0"/>
              <a:t>24.07.2023</a:t>
            </a:fld>
            <a:endParaRPr lang="tr-TR"/>
          </a:p>
        </p:txBody>
      </p:sp>
      <p:sp>
        <p:nvSpPr>
          <p:cNvPr id="4" name="Slayt Görüntüsü Yer Tutucusu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2430" tIns="46214" rIns="92430" bIns="46214" rtlCol="0" anchor="ctr"/>
          <a:lstStyle/>
          <a:p>
            <a:endParaRPr lang="tr-TR"/>
          </a:p>
        </p:txBody>
      </p:sp>
      <p:sp>
        <p:nvSpPr>
          <p:cNvPr id="5" name="Not Yer Tutucusu 4"/>
          <p:cNvSpPr>
            <a:spLocks noGrp="1"/>
          </p:cNvSpPr>
          <p:nvPr>
            <p:ph type="body" sz="quarter" idx="3"/>
          </p:nvPr>
        </p:nvSpPr>
        <p:spPr>
          <a:xfrm>
            <a:off x="685801" y="4715154"/>
            <a:ext cx="5486400" cy="4466987"/>
          </a:xfrm>
          <a:prstGeom prst="rect">
            <a:avLst/>
          </a:prstGeom>
        </p:spPr>
        <p:txBody>
          <a:bodyPr vert="horz" lIns="92430" tIns="46214" rIns="92430" bIns="46214"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9428583"/>
            <a:ext cx="2971800" cy="496332"/>
          </a:xfrm>
          <a:prstGeom prst="rect">
            <a:avLst/>
          </a:prstGeom>
        </p:spPr>
        <p:txBody>
          <a:bodyPr vert="horz" lIns="92430" tIns="46214" rIns="92430" bIns="46214"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9428583"/>
            <a:ext cx="2971800" cy="496332"/>
          </a:xfrm>
          <a:prstGeom prst="rect">
            <a:avLst/>
          </a:prstGeom>
        </p:spPr>
        <p:txBody>
          <a:bodyPr vert="horz" lIns="92430" tIns="46214" rIns="92430" bIns="46214" rtlCol="0" anchor="b"/>
          <a:lstStyle>
            <a:lvl1pPr algn="r">
              <a:defRPr sz="1200"/>
            </a:lvl1pPr>
          </a:lstStyle>
          <a:p>
            <a:fld id="{0A0BE6C9-D8A2-4337-A821-3C5227BF524F}" type="slidenum">
              <a:rPr lang="tr-TR" smtClean="0"/>
              <a:t>‹#›</a:t>
            </a:fld>
            <a:endParaRPr lang="tr-TR"/>
          </a:p>
        </p:txBody>
      </p:sp>
    </p:spTree>
    <p:extLst>
      <p:ext uri="{BB962C8B-B14F-4D97-AF65-F5344CB8AC3E}">
        <p14:creationId xmlns:p14="http://schemas.microsoft.com/office/powerpoint/2010/main" val="11827046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612797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607725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16863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2311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46403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7926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1246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23C5172-CD36-4843-9F9E-07A924FCCDEA}" type="slidenum">
              <a:rPr lang="tr-TR" smtClean="0"/>
              <a:pPr/>
              <a:t>20</a:t>
            </a:fld>
            <a:endParaRPr lang="tr-TR"/>
          </a:p>
        </p:txBody>
      </p:sp>
    </p:spTree>
    <p:extLst>
      <p:ext uri="{BB962C8B-B14F-4D97-AF65-F5344CB8AC3E}">
        <p14:creationId xmlns:p14="http://schemas.microsoft.com/office/powerpoint/2010/main" val="4241994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17380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68178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88843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288466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96B91D10-AB89-4A9E-924A-CD2F139F53F9}" type="datetime1">
              <a:rPr lang="tr-TR" smtClean="0"/>
              <a:t>24.07.2023</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29236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DE2476E-7738-4C4F-BBD2-DBFC79991C52}" type="datetime1">
              <a:rPr lang="tr-TR" smtClean="0"/>
              <a:t>24.07.2023</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19963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A691779-360F-4AD7-9580-E5BB11FCE62C}" type="datetime1">
              <a:rPr lang="tr-TR" smtClean="0"/>
              <a:t>24.07.2023</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2467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80F8037D-3B5A-45A0-AB41-0019CA86198D}" type="datetime1">
              <a:rPr lang="tr-TR" smtClean="0"/>
              <a:t>24.07.2023</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594827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3A4A41F-C095-407C-AADD-D2E67F1AFDE3}" type="datetime1">
              <a:rPr lang="tr-TR" smtClean="0"/>
              <a:t>24.07.2023</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78449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403B4A4-22E3-48EC-85AF-6EF6BFE634DC}" type="datetime1">
              <a:rPr lang="tr-TR" smtClean="0"/>
              <a:t>24.07.2023</a:t>
            </a:fld>
            <a:endParaRPr lang="tr-TR"/>
          </a:p>
        </p:txBody>
      </p:sp>
      <p:sp>
        <p:nvSpPr>
          <p:cNvPr id="6" name="Altbilgi Yer Tutucusu 5"/>
          <p:cNvSpPr>
            <a:spLocks noGrp="1"/>
          </p:cNvSpPr>
          <p:nvPr>
            <p:ph type="ftr" sz="quarter" idx="11"/>
          </p:nvPr>
        </p:nvSpPr>
        <p:spPr/>
        <p:txBody>
          <a:bodyPr/>
          <a:lstStyle/>
          <a:p>
            <a:r>
              <a:rPr lang="tr-TR"/>
              <a:t>Kırklareli Üniversitesi  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159745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9C803495-029C-4C26-93B0-9413ED22702A}" type="datetime1">
              <a:rPr lang="tr-TR" smtClean="0"/>
              <a:t>24.07.2023</a:t>
            </a:fld>
            <a:endParaRPr lang="tr-TR"/>
          </a:p>
        </p:txBody>
      </p:sp>
      <p:sp>
        <p:nvSpPr>
          <p:cNvPr id="8" name="Altbilgi Yer Tutucusu 7"/>
          <p:cNvSpPr>
            <a:spLocks noGrp="1"/>
          </p:cNvSpPr>
          <p:nvPr>
            <p:ph type="ftr" sz="quarter" idx="11"/>
          </p:nvPr>
        </p:nvSpPr>
        <p:spPr/>
        <p:txBody>
          <a:bodyPr/>
          <a:lstStyle/>
          <a:p>
            <a:r>
              <a:rPr lang="tr-TR"/>
              <a:t>Kırklareli Üniversitesi  Kalite Geliştirme Koordinatörlüğü</a:t>
            </a: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09357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1DB9A0D-0682-4BE5-874A-A174C51ADEDF}" type="datetime1">
              <a:rPr lang="tr-TR" smtClean="0"/>
              <a:t>24.07.2023</a:t>
            </a:fld>
            <a:endParaRPr lang="tr-TR"/>
          </a:p>
        </p:txBody>
      </p:sp>
      <p:sp>
        <p:nvSpPr>
          <p:cNvPr id="4" name="Altbilgi Yer Tutucusu 3"/>
          <p:cNvSpPr>
            <a:spLocks noGrp="1"/>
          </p:cNvSpPr>
          <p:nvPr>
            <p:ph type="ftr" sz="quarter" idx="11"/>
          </p:nvPr>
        </p:nvSpPr>
        <p:spPr/>
        <p:txBody>
          <a:bodyPr/>
          <a:lstStyle/>
          <a:p>
            <a:r>
              <a:rPr lang="tr-TR"/>
              <a:t>Kırklareli Üniversitesi  Kalite Geliştirme Koordinatörlüğü</a:t>
            </a: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4242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849135C-4659-4ACE-88C1-2B80B19A815E}" type="datetime1">
              <a:rPr lang="tr-TR" smtClean="0"/>
              <a:t>24.07.2023</a:t>
            </a:fld>
            <a:endParaRPr lang="tr-TR"/>
          </a:p>
        </p:txBody>
      </p:sp>
      <p:sp>
        <p:nvSpPr>
          <p:cNvPr id="3" name="Altbilgi Yer Tutucusu 2"/>
          <p:cNvSpPr>
            <a:spLocks noGrp="1"/>
          </p:cNvSpPr>
          <p:nvPr>
            <p:ph type="ftr" sz="quarter" idx="11"/>
          </p:nvPr>
        </p:nvSpPr>
        <p:spPr/>
        <p:txBody>
          <a:bodyPr/>
          <a:lstStyle/>
          <a:p>
            <a:r>
              <a:rPr lang="tr-TR"/>
              <a:t>Kırklareli Üniversitesi  Kalite Geliştirme Koordinatörlüğü</a:t>
            </a: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80354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9132DE97-D0B7-4B71-8A5E-B43E095F8E69}" type="datetime1">
              <a:rPr lang="tr-TR" smtClean="0"/>
              <a:t>24.07.2023</a:t>
            </a:fld>
            <a:endParaRPr lang="tr-TR"/>
          </a:p>
        </p:txBody>
      </p:sp>
      <p:sp>
        <p:nvSpPr>
          <p:cNvPr id="6" name="Altbilgi Yer Tutucusu 5"/>
          <p:cNvSpPr>
            <a:spLocks noGrp="1"/>
          </p:cNvSpPr>
          <p:nvPr>
            <p:ph type="ftr" sz="quarter" idx="11"/>
          </p:nvPr>
        </p:nvSpPr>
        <p:spPr/>
        <p:txBody>
          <a:bodyPr/>
          <a:lstStyle/>
          <a:p>
            <a:r>
              <a:rPr lang="tr-TR"/>
              <a:t>Kırklareli Üniversitesi  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491820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B0360B8D-1A06-4D7E-9BF9-30653F628EA1}" type="datetime1">
              <a:rPr lang="tr-TR" smtClean="0"/>
              <a:t>24.07.2023</a:t>
            </a:fld>
            <a:endParaRPr lang="tr-TR"/>
          </a:p>
        </p:txBody>
      </p:sp>
      <p:sp>
        <p:nvSpPr>
          <p:cNvPr id="6" name="Altbilgi Yer Tutucusu 5"/>
          <p:cNvSpPr>
            <a:spLocks noGrp="1"/>
          </p:cNvSpPr>
          <p:nvPr>
            <p:ph type="ftr" sz="quarter" idx="11"/>
          </p:nvPr>
        </p:nvSpPr>
        <p:spPr/>
        <p:txBody>
          <a:bodyPr/>
          <a:lstStyle/>
          <a:p>
            <a:r>
              <a:rPr lang="tr-TR"/>
              <a:t>Kırklareli Üniversitesi  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93874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552ECC-FBBD-4207-B393-A9C60BA69E7C}" type="datetime1">
              <a:rPr lang="tr-TR" smtClean="0"/>
              <a:t>24.07.2023</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Kırklareli Üniversitesi  Kalite Geliştirme Koordinatörlüğü</a:t>
            </a: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421396958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0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0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0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ogrencikulupleri.klu.edu.tr/"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4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7.png"/><Relationship Id="rId4" Type="http://schemas.openxmlformats.org/officeDocument/2006/relationships/image" Target="../media/image52.jpeg"/><Relationship Id="rId9" Type="http://schemas.openxmlformats.org/officeDocument/2006/relationships/image" Target="../media/image1.gif"/></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0.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8.jpg"/><Relationship Id="rId4" Type="http://schemas.openxmlformats.org/officeDocument/2006/relationships/image" Target="../media/image67.jpg"/></Relationships>
</file>

<file path=ppt/slides/_rels/slide4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1.gif"/><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gif"/><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hyperlink" Target="https://mevlana.klu.edu.tr/" TargetMode="External"/><Relationship Id="rId7" Type="http://schemas.openxmlformats.org/officeDocument/2006/relationships/image" Target="../media/image102.jpeg"/><Relationship Id="rId2" Type="http://schemas.openxmlformats.org/officeDocument/2006/relationships/hyperlink" Target="https://erasmus.klu.edu.tr/" TargetMode="Externa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hyperlink" Target="https://farabi.klu.edu.tr/"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s://erasmus.klu.edu.tr/" TargetMode="Externa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05.jpeg"/></Relationships>
</file>

<file path=ppt/slides/_rels/slide5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gi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turkiye.gov.tr/abevgpm-erasmus-ve-esc-basvurulari"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07.jpeg"/></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64.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jpeg"/><Relationship Id="rId11" Type="http://schemas.openxmlformats.org/officeDocument/2006/relationships/image" Target="../media/image1.gif"/><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6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6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24.png"/><Relationship Id="rId4" Type="http://schemas.openxmlformats.org/officeDocument/2006/relationships/image" Target="../media/image123.png"/></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gif"/><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7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7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gif"/><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dersprog.klu.edu.tr/"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46.png"/></Relationships>
</file>

<file path=ppt/slides/_rels/slide8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9615" y="169428"/>
            <a:ext cx="7458074" cy="5832648"/>
          </a:xfrm>
          <a:noFill/>
          <a:ln>
            <a:noFill/>
          </a:ln>
        </p:spPr>
        <p:txBody>
          <a:bodyPr>
            <a:noAutofit/>
          </a:bodyPr>
          <a:lstStyle/>
          <a:p>
            <a:pPr>
              <a:lnSpc>
                <a:spcPct val="150000"/>
              </a:lnSpc>
            </a:pPr>
            <a:r>
              <a:rPr lang="tr-TR" altLang="tr-TR" sz="3200" b="1" dirty="0">
                <a:solidFill>
                  <a:srgbClr val="0070C0"/>
                </a:solidFill>
                <a:latin typeface="Arial" panose="020B0604020202020204" pitchFamily="34" charset="0"/>
                <a:cs typeface="Arial" panose="020B0604020202020204" pitchFamily="34" charset="0"/>
              </a:rPr>
              <a:t>KIRKLARELİ ÜNİVERSİTESİ</a:t>
            </a: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r>
              <a:rPr lang="tr-TR" altLang="tr-TR" sz="3200" b="1" dirty="0">
                <a:solidFill>
                  <a:srgbClr val="0070C0"/>
                </a:solidFill>
                <a:latin typeface="Arial" panose="020B0604020202020204" pitchFamily="34" charset="0"/>
                <a:cs typeface="Arial" panose="020B0604020202020204" pitchFamily="34" charset="0"/>
              </a:rPr>
              <a:t>2023-2024 EĞİTİM-ÖĞRETİM YILI</a:t>
            </a:r>
            <a:br>
              <a:rPr lang="tr-TR" altLang="tr-TR" sz="3200" b="1" dirty="0">
                <a:solidFill>
                  <a:srgbClr val="0070C0"/>
                </a:solidFill>
                <a:latin typeface="Arial" panose="020B0604020202020204" pitchFamily="34" charset="0"/>
                <a:cs typeface="Arial" panose="020B0604020202020204" pitchFamily="34" charset="0"/>
              </a:rPr>
            </a:br>
            <a:r>
              <a:rPr lang="tr-TR" altLang="tr-TR" sz="3200" b="1" dirty="0">
                <a:solidFill>
                  <a:srgbClr val="0070C0"/>
                </a:solidFill>
                <a:latin typeface="Arial" panose="020B0604020202020204" pitchFamily="34" charset="0"/>
                <a:cs typeface="Arial" panose="020B0604020202020204" pitchFamily="34" charset="0"/>
              </a:rPr>
              <a:t>ORYANTASYON (UYUM) PROGRAMI</a:t>
            </a:r>
            <a:endParaRPr lang="tr-TR" sz="3200" dirty="0">
              <a:solidFill>
                <a:srgbClr val="0070C0"/>
              </a:solidFill>
              <a:latin typeface="Arial" panose="020B0604020202020204" pitchFamily="34" charset="0"/>
              <a:cs typeface="Arial" panose="020B0604020202020204" pitchFamily="34" charset="0"/>
            </a:endParaRP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02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45917" b="11574"/>
          <a:stretch/>
        </p:blipFill>
        <p:spPr>
          <a:xfrm>
            <a:off x="611560" y="1313384"/>
            <a:ext cx="8114184" cy="3134320"/>
          </a:xfrm>
          <a:prstGeom prst="rect">
            <a:avLst/>
          </a:prstGeom>
        </p:spPr>
      </p:pic>
    </p:spTree>
    <p:extLst>
      <p:ext uri="{BB962C8B-B14F-4D97-AF65-F5344CB8AC3E}">
        <p14:creationId xmlns:p14="http://schemas.microsoft.com/office/powerpoint/2010/main" val="155914879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Dikdörtgen"/>
          <p:cNvSpPr txBox="1">
            <a:spLocks/>
          </p:cNvSpPr>
          <p:nvPr/>
        </p:nvSpPr>
        <p:spPr>
          <a:xfrm>
            <a:off x="4445" y="393828"/>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cs typeface="Arial" panose="020B0604020202020204" pitchFamily="34" charset="0"/>
              </a:rPr>
              <a:t>LABORATUVARLAR</a:t>
            </a: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36331"/>
          <a:stretch/>
        </p:blipFill>
        <p:spPr>
          <a:xfrm>
            <a:off x="159983" y="1052736"/>
            <a:ext cx="8823092" cy="2880321"/>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l="16833"/>
          <a:stretch/>
        </p:blipFill>
        <p:spPr>
          <a:xfrm>
            <a:off x="159983" y="4433765"/>
            <a:ext cx="2182584" cy="1686006"/>
          </a:xfrm>
          <a:prstGeom prst="rect">
            <a:avLst/>
          </a:prstGeom>
        </p:spPr>
      </p:pic>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r="14523"/>
          <a:stretch/>
        </p:blipFill>
        <p:spPr>
          <a:xfrm>
            <a:off x="4569185" y="4418615"/>
            <a:ext cx="2163055" cy="1701156"/>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1760" y="4415576"/>
            <a:ext cx="2088232" cy="1717380"/>
          </a:xfrm>
          <a:prstGeom prst="rect">
            <a:avLst/>
          </a:prstGeom>
        </p:spPr>
      </p:pic>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4"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rotWithShape="1">
          <a:blip r:embed="rId8" cstate="print">
            <a:extLst>
              <a:ext uri="{28A0092B-C50C-407E-A947-70E740481C1C}">
                <a14:useLocalDpi xmlns:a14="http://schemas.microsoft.com/office/drawing/2010/main" val="0"/>
              </a:ext>
            </a:extLst>
          </a:blip>
          <a:srcRect l="13734"/>
          <a:stretch/>
        </p:blipFill>
        <p:spPr>
          <a:xfrm>
            <a:off x="6801433" y="4417463"/>
            <a:ext cx="2181642" cy="1715493"/>
          </a:xfrm>
          <a:prstGeom prst="rect">
            <a:avLst/>
          </a:prstGeom>
        </p:spPr>
      </p:pic>
      <p:sp>
        <p:nvSpPr>
          <p:cNvPr id="7" name="Slayt Numarası Yer Tutucusu 6"/>
          <p:cNvSpPr>
            <a:spLocks noGrp="1"/>
          </p:cNvSpPr>
          <p:nvPr>
            <p:ph type="sldNum" sz="quarter" idx="12"/>
          </p:nvPr>
        </p:nvSpPr>
        <p:spPr/>
        <p:txBody>
          <a:bodyPr/>
          <a:lstStyle/>
          <a:p>
            <a:fld id="{F302176B-0E47-46AC-8F43-DAB4B8A37D06}" type="slidenum">
              <a:rPr lang="tr-TR" smtClean="0"/>
              <a:t>10</a:t>
            </a:fld>
            <a:endParaRPr lang="tr-TR"/>
          </a:p>
        </p:txBody>
      </p:sp>
    </p:spTree>
    <p:extLst>
      <p:ext uri="{BB962C8B-B14F-4D97-AF65-F5344CB8AC3E}">
        <p14:creationId xmlns:p14="http://schemas.microsoft.com/office/powerpoint/2010/main" val="770289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a:extLst>
              <a:ext uri="{FF2B5EF4-FFF2-40B4-BE49-F238E27FC236}">
                <a16:creationId xmlns:a16="http://schemas.microsoft.com/office/drawing/2014/main" id="{E59872E8-B5C8-F042-3911-3DC4A3C4F7AC}"/>
              </a:ext>
            </a:extLst>
          </p:cNvPr>
          <p:cNvSpPr>
            <a:spLocks noGrp="1"/>
          </p:cNvSpPr>
          <p:nvPr>
            <p:ph idx="1"/>
          </p:nvPr>
        </p:nvSpPr>
        <p:spPr>
          <a:xfrm>
            <a:off x="278166" y="1844824"/>
            <a:ext cx="5157930" cy="4320480"/>
          </a:xfrm>
        </p:spPr>
        <p:txBody>
          <a:bodyPr>
            <a:normAutofit/>
          </a:bodyPr>
          <a:lstStyle/>
          <a:p>
            <a:pPr marL="0" indent="0">
              <a:buNone/>
            </a:pPr>
            <a:r>
              <a:rPr lang="tr-TR" sz="2000" b="1" spc="132" dirty="0">
                <a:solidFill>
                  <a:srgbClr val="003366"/>
                </a:solidFill>
              </a:rPr>
              <a:t>Fiziksel Erişilebilirlik İmkanlarımız Nedir? </a:t>
            </a:r>
          </a:p>
          <a:p>
            <a:pPr>
              <a:buClr>
                <a:srgbClr val="336699"/>
              </a:buClr>
              <a:buFont typeface="Wingdings" panose="05000000000000000000" pitchFamily="2" charset="2"/>
              <a:buChar char="§"/>
            </a:pPr>
            <a:r>
              <a:rPr lang="tr-TR" sz="2000" dirty="0"/>
              <a:t>Bedensel engelli öğrencilerimiz için kampüsteki camimize erişim imkanı sağlayan özel olarak tasarlanmış asansörümüz</a:t>
            </a:r>
          </a:p>
          <a:p>
            <a:pPr>
              <a:buClr>
                <a:srgbClr val="336699"/>
              </a:buClr>
              <a:buFont typeface="Wingdings" panose="05000000000000000000" pitchFamily="2" charset="2"/>
              <a:buChar char="§"/>
            </a:pPr>
            <a:r>
              <a:rPr lang="tr-TR" sz="2000" dirty="0"/>
              <a:t>Kampüsümüze ulaşım sağlayan araçlara bedensel engelli öğrencilerimizin inip binmesini kolaylaştıracak özel aparatlar </a:t>
            </a:r>
          </a:p>
          <a:p>
            <a:pPr>
              <a:buClr>
                <a:srgbClr val="336699"/>
              </a:buClr>
              <a:buFont typeface="Wingdings" panose="05000000000000000000" pitchFamily="2" charset="2"/>
              <a:buChar char="§"/>
            </a:pPr>
            <a:r>
              <a:rPr lang="tr-TR" sz="2000" dirty="0"/>
              <a:t>Birimlerimizde ihtiyaç halinde kullanılmak üzere bulundurulan tekerlekli sandalyeler </a:t>
            </a:r>
          </a:p>
          <a:p>
            <a:endParaRPr lang="tr-TR" sz="1270" dirty="0">
              <a:solidFill>
                <a:schemeClr val="bg1">
                  <a:lumMod val="65000"/>
                </a:schemeClr>
              </a:solidFill>
            </a:endParaRPr>
          </a:p>
          <a:p>
            <a:endParaRPr lang="tr-TR" sz="1270" dirty="0">
              <a:solidFill>
                <a:schemeClr val="bg1">
                  <a:lumMod val="65000"/>
                </a:schemeClr>
              </a:solidFill>
            </a:endParaRPr>
          </a:p>
          <a:p>
            <a:endParaRPr lang="tr-TR" dirty="0"/>
          </a:p>
        </p:txBody>
      </p:sp>
      <p:pic>
        <p:nvPicPr>
          <p:cNvPr id="7" name="Resim 6">
            <a:extLst>
              <a:ext uri="{FF2B5EF4-FFF2-40B4-BE49-F238E27FC236}">
                <a16:creationId xmlns:a16="http://schemas.microsoft.com/office/drawing/2014/main" id="{1AEBAFD8-7539-8A81-BF66-77DE799D1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246" y="1682260"/>
            <a:ext cx="2974872" cy="1929396"/>
          </a:xfrm>
          <a:prstGeom prst="rect">
            <a:avLst/>
          </a:prstGeom>
        </p:spPr>
      </p:pic>
      <p:pic>
        <p:nvPicPr>
          <p:cNvPr id="8" name="Resim 7">
            <a:extLst>
              <a:ext uri="{FF2B5EF4-FFF2-40B4-BE49-F238E27FC236}">
                <a16:creationId xmlns:a16="http://schemas.microsoft.com/office/drawing/2014/main" id="{CFC85CB6-E761-31C7-6E81-330D0B47D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180705" y="3311128"/>
            <a:ext cx="2061953" cy="3293389"/>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100</a:t>
            </a:fld>
            <a:endParaRPr lang="tr-TR"/>
          </a:p>
        </p:txBody>
      </p:sp>
      <p:pic>
        <p:nvPicPr>
          <p:cNvPr id="11"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3" name="Dikdörtgen 12">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37568242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1B68AECA-6D9D-13AF-8666-00968A17583A}"/>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16" name="Dikdörtgen 28">
            <a:extLst>
              <a:ext uri="{FF2B5EF4-FFF2-40B4-BE49-F238E27FC236}">
                <a16:creationId xmlns:a16="http://schemas.microsoft.com/office/drawing/2014/main" id="{A908F66E-6BAC-02D3-14FC-EF7D1E94DA02}"/>
              </a:ext>
            </a:extLst>
          </p:cNvPr>
          <p:cNvSpPr/>
          <p:nvPr/>
        </p:nvSpPr>
        <p:spPr>
          <a:xfrm>
            <a:off x="323267" y="1725389"/>
            <a:ext cx="6769013" cy="4339650"/>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Eğitsel Erişilebilirlik İmkanlarımız Nedir? </a:t>
            </a:r>
          </a:p>
          <a:p>
            <a:pPr marL="146066" indent="-146066"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Kırklareli üniversitesi engelli öğrencileri için eğitim öğretim ve sınav uygulamaları yönergesi hazırlanmıştır.</a:t>
            </a:r>
          </a:p>
          <a:p>
            <a:pPr marL="146066" indent="-146066"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 Bu yönerge esasları doğrultusunda öğrencilerimizin engel durumları göz önünde bulundurularak derslerin işlenişi, sınavlar, ödev ve uygulamalar, stajlar vb. gibi konularda öğrencilerimizin ihtiyaç duyduğu  gerekli düzenleme ve uyarlama çalışmaları yapılmaktadır.</a:t>
            </a:r>
          </a:p>
          <a:p>
            <a:pPr marL="146066" indent="-146066"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Ayrıca üniversitemiz bünyesinde özel öğrencilerimize eğitim öğretim faaliyetlerinde destek olmak üzere öğrenci kullanımına açık  engelli dostu cihaz ve yazılımlarımız bulunmaktadır.</a:t>
            </a:r>
          </a:p>
          <a:p>
            <a:pPr marL="146066" indent="-146066" defTabSz="584262">
              <a:lnSpc>
                <a:spcPct val="90000"/>
              </a:lnSpc>
              <a:spcBef>
                <a:spcPts val="639"/>
              </a:spcBef>
              <a:spcAft>
                <a:spcPts val="635"/>
              </a:spcAft>
              <a:buClr>
                <a:srgbClr val="336699"/>
              </a:buClr>
              <a:buFont typeface="Wingdings" panose="05000000000000000000" pitchFamily="2" charset="2"/>
              <a:buChar char="§"/>
            </a:pPr>
            <a:endParaRPr lang="tr-TR" sz="2000" dirty="0">
              <a:sym typeface="Wingdings" panose="05000000000000000000" pitchFamily="2" charset="2"/>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101</a:t>
            </a:fld>
            <a:endParaRPr lang="tr-TR"/>
          </a:p>
        </p:txBody>
      </p:sp>
      <p:pic>
        <p:nvPicPr>
          <p:cNvPr id="1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1" name="Dikdörtgen 20">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10267502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a:extLst>
              <a:ext uri="{FF2B5EF4-FFF2-40B4-BE49-F238E27FC236}">
                <a16:creationId xmlns:a16="http://schemas.microsoft.com/office/drawing/2014/main" id="{DC188559-0B97-ACF0-E24F-4D35DBEEF15D}"/>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58785829-90AF-278D-7E22-E574363291F8}"/>
              </a:ext>
            </a:extLst>
          </p:cNvPr>
          <p:cNvSpPr/>
          <p:nvPr/>
        </p:nvSpPr>
        <p:spPr>
          <a:xfrm>
            <a:off x="323267" y="1810297"/>
            <a:ext cx="4176985" cy="2631490"/>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Eğitsel Erişilebilirlik İmkanlarımız Nedir? </a:t>
            </a:r>
          </a:p>
          <a:p>
            <a:pPr marL="151219" indent="-151219">
              <a:buFont typeface="Wingdings" panose="05000000000000000000" pitchFamily="2" charset="2"/>
              <a:buChar char="§"/>
            </a:pPr>
            <a:endParaRPr lang="tr-TR" sz="2000" dirty="0"/>
          </a:p>
          <a:p>
            <a:pPr marL="151219" indent="-151219">
              <a:buFont typeface="Wingdings" panose="05000000000000000000" pitchFamily="2" charset="2"/>
              <a:buChar char="§"/>
            </a:pPr>
            <a:endParaRPr lang="tr-TR" sz="2000" dirty="0"/>
          </a:p>
          <a:p>
            <a:pPr marL="151219" indent="-151219">
              <a:buFont typeface="Wingdings" panose="05000000000000000000" pitchFamily="2" charset="2"/>
              <a:buChar char="§"/>
            </a:pPr>
            <a:r>
              <a:rPr lang="tr-TR" sz="2000" dirty="0"/>
              <a:t>1 Adet </a:t>
            </a:r>
            <a:r>
              <a:rPr lang="tr-TR" sz="2000" dirty="0" err="1"/>
              <a:t>Seika</a:t>
            </a:r>
            <a:r>
              <a:rPr lang="tr-TR" sz="2000" dirty="0"/>
              <a:t> 5 Braille </a:t>
            </a:r>
            <a:r>
              <a:rPr lang="tr-TR" sz="2000" dirty="0" err="1"/>
              <a:t>Display</a:t>
            </a:r>
            <a:r>
              <a:rPr lang="tr-TR" sz="2000" dirty="0"/>
              <a:t> (Braille Ekran) </a:t>
            </a:r>
          </a:p>
          <a:p>
            <a:pPr algn="just"/>
            <a:endParaRPr lang="tr-TR" sz="2000" dirty="0"/>
          </a:p>
          <a:p>
            <a:pPr marL="151219" indent="-151219" algn="just">
              <a:buFont typeface="Wingdings" panose="05000000000000000000" pitchFamily="2" charset="2"/>
              <a:buChar char="§"/>
            </a:pPr>
            <a:r>
              <a:rPr lang="tr-TR" sz="2000" dirty="0"/>
              <a:t>10 Kullanıcılı JAWS Programı </a:t>
            </a:r>
          </a:p>
        </p:txBody>
      </p:sp>
      <p:pic>
        <p:nvPicPr>
          <p:cNvPr id="11" name="Resim 10">
            <a:extLst>
              <a:ext uri="{FF2B5EF4-FFF2-40B4-BE49-F238E27FC236}">
                <a16:creationId xmlns:a16="http://schemas.microsoft.com/office/drawing/2014/main" id="{2EA452CB-2308-D418-383B-D564C306DF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326400"/>
            <a:ext cx="3084509" cy="2140198"/>
          </a:xfrm>
          <a:prstGeom prst="rect">
            <a:avLst/>
          </a:prstGeom>
        </p:spPr>
      </p:pic>
      <p:pic>
        <p:nvPicPr>
          <p:cNvPr id="12" name="Resim 11">
            <a:extLst>
              <a:ext uri="{FF2B5EF4-FFF2-40B4-BE49-F238E27FC236}">
                <a16:creationId xmlns:a16="http://schemas.microsoft.com/office/drawing/2014/main" id="{E07C6FC4-EEE6-D94B-A01C-F0F83C6B2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675065"/>
            <a:ext cx="3234171" cy="2587205"/>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102</a:t>
            </a:fld>
            <a:endParaRPr lang="tr-TR"/>
          </a:p>
        </p:txBody>
      </p:sp>
      <p:pic>
        <p:nvPicPr>
          <p:cNvPr id="15"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7" name="Dikdörtgen 16">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229738382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D260009-FB47-BD75-E112-005C1FA115D7}"/>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graphicFrame>
        <p:nvGraphicFramePr>
          <p:cNvPr id="7" name="Tablo 6">
            <a:extLst>
              <a:ext uri="{FF2B5EF4-FFF2-40B4-BE49-F238E27FC236}">
                <a16:creationId xmlns:a16="http://schemas.microsoft.com/office/drawing/2014/main" id="{CEEE3CCB-B643-421C-CC26-6F33051A3444}"/>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8CAA2309-1E3F-E034-9041-BFC512F856BC}"/>
              </a:ext>
            </a:extLst>
          </p:cNvPr>
          <p:cNvSpPr/>
          <p:nvPr/>
        </p:nvSpPr>
        <p:spPr>
          <a:xfrm>
            <a:off x="285750" y="1729840"/>
            <a:ext cx="4176985" cy="2614242"/>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Eğitsel Erişilebilirlik İmkanlarımız Nedir?</a:t>
            </a:r>
            <a:r>
              <a:rPr lang="tr-TR" sz="2000" dirty="0">
                <a:solidFill>
                  <a:schemeClr val="tx2"/>
                </a:solidFill>
              </a:rPr>
              <a:t> </a:t>
            </a:r>
          </a:p>
          <a:p>
            <a:r>
              <a:rPr lang="tr-TR" sz="2000" dirty="0"/>
              <a:t> </a:t>
            </a:r>
          </a:p>
          <a:p>
            <a:pPr marL="151219" indent="-151219">
              <a:buFont typeface="Wingdings" panose="05000000000000000000" pitchFamily="2" charset="2"/>
              <a:buChar char="§"/>
            </a:pPr>
            <a:r>
              <a:rPr lang="tr-TR" sz="2000" dirty="0"/>
              <a:t>10 Kullanıcılı </a:t>
            </a:r>
            <a:r>
              <a:rPr lang="tr-TR" sz="2000" dirty="0" err="1"/>
              <a:t>ZoomText</a:t>
            </a:r>
            <a:r>
              <a:rPr lang="tr-TR" sz="2000" dirty="0"/>
              <a:t> Programı</a:t>
            </a:r>
          </a:p>
          <a:p>
            <a:endParaRPr lang="tr-TR" sz="2000" dirty="0"/>
          </a:p>
          <a:p>
            <a:pPr marL="151219" indent="-151219">
              <a:buFont typeface="Wingdings" panose="05000000000000000000" pitchFamily="2" charset="2"/>
              <a:buChar char="§"/>
            </a:pPr>
            <a:r>
              <a:rPr lang="tr-TR" sz="2000" dirty="0"/>
              <a:t>1 Adet </a:t>
            </a:r>
            <a:r>
              <a:rPr lang="tr-TR" sz="2000" dirty="0" err="1"/>
              <a:t>SmartNav</a:t>
            </a:r>
            <a:r>
              <a:rPr lang="tr-TR" sz="2000" dirty="0"/>
              <a:t> Cihazı</a:t>
            </a:r>
          </a:p>
          <a:p>
            <a:endParaRPr lang="tr-TR" sz="953" dirty="0"/>
          </a:p>
          <a:p>
            <a:endParaRPr lang="tr-TR" sz="953" dirty="0"/>
          </a:p>
          <a:p>
            <a:pPr marL="140298" indent="-140298">
              <a:spcBef>
                <a:spcPts val="635"/>
              </a:spcBef>
              <a:spcAft>
                <a:spcPts val="635"/>
              </a:spcAft>
              <a:buClr>
                <a:srgbClr val="9999FF"/>
              </a:buClr>
              <a:buFont typeface="Wingdings" panose="05000000000000000000" pitchFamily="2" charset="2"/>
              <a:buChar char="§"/>
            </a:pPr>
            <a:endParaRPr lang="tr-TR" sz="1482" dirty="0">
              <a:sym typeface="Wingdings" panose="05000000000000000000" pitchFamily="2" charset="2"/>
            </a:endParaRPr>
          </a:p>
        </p:txBody>
      </p:sp>
      <p:pic>
        <p:nvPicPr>
          <p:cNvPr id="11" name="Resim 10">
            <a:extLst>
              <a:ext uri="{FF2B5EF4-FFF2-40B4-BE49-F238E27FC236}">
                <a16:creationId xmlns:a16="http://schemas.microsoft.com/office/drawing/2014/main" id="{E6779F5E-18F5-6CBD-A952-3D8BB14A4B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2547" y="1290852"/>
            <a:ext cx="3121818" cy="2161103"/>
          </a:xfrm>
          <a:prstGeom prst="rect">
            <a:avLst/>
          </a:prstGeom>
        </p:spPr>
      </p:pic>
      <p:pic>
        <p:nvPicPr>
          <p:cNvPr id="12" name="Resim 11">
            <a:extLst>
              <a:ext uri="{FF2B5EF4-FFF2-40B4-BE49-F238E27FC236}">
                <a16:creationId xmlns:a16="http://schemas.microsoft.com/office/drawing/2014/main" id="{91710E32-779F-81C7-927C-DE23ECD54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3598962"/>
            <a:ext cx="3240360" cy="266274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103</a:t>
            </a:fld>
            <a:endParaRPr lang="tr-TR"/>
          </a:p>
        </p:txBody>
      </p:sp>
      <p:pic>
        <p:nvPicPr>
          <p:cNvPr id="15"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7" name="Dikdörtgen 16">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14775397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2AC42C0-1416-2E74-B963-042E4DB45B0E}"/>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graphicFrame>
        <p:nvGraphicFramePr>
          <p:cNvPr id="7" name="Tablo 6">
            <a:extLst>
              <a:ext uri="{FF2B5EF4-FFF2-40B4-BE49-F238E27FC236}">
                <a16:creationId xmlns:a16="http://schemas.microsoft.com/office/drawing/2014/main" id="{9B3DFB9D-78CC-D7F0-9E7A-CE105503EBCA}"/>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B331C8A1-776E-C151-E4E7-16852FCC4737}"/>
              </a:ext>
            </a:extLst>
          </p:cNvPr>
          <p:cNvSpPr/>
          <p:nvPr/>
        </p:nvSpPr>
        <p:spPr>
          <a:xfrm>
            <a:off x="278167" y="1717910"/>
            <a:ext cx="4941905" cy="3539430"/>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Sosyal Erişilebilirlik İmkanlarımız Nedir? </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 İçinde özel öğrencilerimizin de bulunduğu kulüplerimiz </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Belirli gün ve haftalarda toplantı, panel, seminer ve  yemekler </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Özel öğrencilerimize dönük burslar</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Kampüs ziyaretleri </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err="1">
                <a:sym typeface="Wingdings" panose="05000000000000000000" pitchFamily="2" charset="2"/>
              </a:rPr>
              <a:t>Erasmus</a:t>
            </a:r>
            <a:r>
              <a:rPr lang="tr-TR" sz="2000" dirty="0">
                <a:sym typeface="Wingdings" panose="05000000000000000000" pitchFamily="2" charset="2"/>
              </a:rPr>
              <a:t>, Kariyer ve benzeri faaliyetler </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Özel öğrencilerimize dönük spor faaliyetleri </a:t>
            </a:r>
          </a:p>
        </p:txBody>
      </p:sp>
      <p:pic>
        <p:nvPicPr>
          <p:cNvPr id="11" name="Resim 10">
            <a:extLst>
              <a:ext uri="{FF2B5EF4-FFF2-40B4-BE49-F238E27FC236}">
                <a16:creationId xmlns:a16="http://schemas.microsoft.com/office/drawing/2014/main" id="{7B94CEB2-CD05-DACB-C7F7-E46CF5AAEA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258" y="1504542"/>
            <a:ext cx="2975542" cy="4558498"/>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104</a:t>
            </a:fld>
            <a:endParaRPr lang="tr-T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6" name="Dikdörtgen 15">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10538259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a:extLst>
              <a:ext uri="{FF2B5EF4-FFF2-40B4-BE49-F238E27FC236}">
                <a16:creationId xmlns:a16="http://schemas.microsoft.com/office/drawing/2014/main" id="{296B1FB6-D0B3-5F7F-DA0D-014734E69FD6}"/>
              </a:ext>
            </a:extLst>
          </p:cNvPr>
          <p:cNvSpPr>
            <a:spLocks noGrp="1"/>
          </p:cNvSpPr>
          <p:nvPr>
            <p:ph idx="1"/>
          </p:nvPr>
        </p:nvSpPr>
        <p:spPr>
          <a:xfrm>
            <a:off x="278167" y="1844824"/>
            <a:ext cx="4797889" cy="2952328"/>
          </a:xfrm>
        </p:spPr>
        <p:txBody>
          <a:bodyPr>
            <a:normAutofit/>
          </a:bodyPr>
          <a:lstStyle/>
          <a:p>
            <a:pPr marL="0" lvl="0" indent="0" algn="just">
              <a:buClr>
                <a:srgbClr val="336699"/>
              </a:buClr>
              <a:buNone/>
            </a:pPr>
            <a:r>
              <a:rPr lang="tr-TR" sz="2000" b="1" dirty="0">
                <a:solidFill>
                  <a:schemeClr val="tx2"/>
                </a:solidFill>
              </a:rPr>
              <a:t>Engelli Dostu Üniversite</a:t>
            </a:r>
          </a:p>
          <a:p>
            <a:pPr marL="0" lvl="0" indent="0" algn="just">
              <a:buClr>
                <a:srgbClr val="336699"/>
              </a:buClr>
              <a:buNone/>
            </a:pPr>
            <a:endParaRPr lang="tr-TR" sz="2000" dirty="0">
              <a:solidFill>
                <a:schemeClr val="tx2"/>
              </a:solidFill>
            </a:endParaRPr>
          </a:p>
          <a:p>
            <a:pPr lvl="0" algn="just">
              <a:buClr>
                <a:srgbClr val="336699"/>
              </a:buClr>
              <a:buFont typeface="Wingdings" panose="05000000000000000000" pitchFamily="2" charset="2"/>
              <a:buChar char="§"/>
            </a:pPr>
            <a:r>
              <a:rPr lang="tr-TR" sz="2000" dirty="0"/>
              <a:t>Üniversitemiz YÖK Engelsiz bayrak ödülleri yarışmasına katılım sağlanarak 2018- 2019 ve 2019 – 2020  akademik dönemlerinde iki kez Mekanda Erişim kategorisinde Turuncu Bayrak ödülü kazanılmıştır.</a:t>
            </a:r>
          </a:p>
          <a:p>
            <a:endParaRPr lang="tr-TR" dirty="0"/>
          </a:p>
        </p:txBody>
      </p:sp>
      <p:sp>
        <p:nvSpPr>
          <p:cNvPr id="6" name="AutoShape 2" descr="Madalya &amp; Kupa Çeşitleri, Plaket Alanya Antalya | Kreatif İşler">
            <a:extLst>
              <a:ext uri="{FF2B5EF4-FFF2-40B4-BE49-F238E27FC236}">
                <a16:creationId xmlns:a16="http://schemas.microsoft.com/office/drawing/2014/main" id="{2A3F34C7-155F-F68A-C478-6D070879FAAF}"/>
              </a:ext>
            </a:extLst>
          </p:cNvPr>
          <p:cNvSpPr>
            <a:spLocks noChangeAspect="1" noChangeArrowheads="1"/>
          </p:cNvSpPr>
          <p:nvPr/>
        </p:nvSpPr>
        <p:spPr bwMode="auto">
          <a:xfrm>
            <a:off x="82325" y="1161691"/>
            <a:ext cx="161291" cy="1612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8387" tIns="24194" rIns="48387" bIns="24194" numCol="1" anchor="t" anchorCtr="0" compatLnSpc="1">
            <a:prstTxWarp prst="textNoShape">
              <a:avLst/>
            </a:prstTxWarp>
          </a:bodyPr>
          <a:lstStyle/>
          <a:p>
            <a:endParaRPr lang="tr-TR" sz="953"/>
          </a:p>
        </p:txBody>
      </p:sp>
      <p:pic>
        <p:nvPicPr>
          <p:cNvPr id="7" name="Resim 6">
            <a:extLst>
              <a:ext uri="{FF2B5EF4-FFF2-40B4-BE49-F238E27FC236}">
                <a16:creationId xmlns:a16="http://schemas.microsoft.com/office/drawing/2014/main" id="{D459CD43-5561-0C1D-F452-A822DBF631E8}"/>
              </a:ext>
            </a:extLst>
          </p:cNvPr>
          <p:cNvPicPr>
            <a:picLocks noChangeAspect="1"/>
          </p:cNvPicPr>
          <p:nvPr/>
        </p:nvPicPr>
        <p:blipFill>
          <a:blip r:embed="rId2"/>
          <a:stretch>
            <a:fillRect/>
          </a:stretch>
        </p:blipFill>
        <p:spPr>
          <a:xfrm>
            <a:off x="5724128" y="3140968"/>
            <a:ext cx="2259794" cy="1862981"/>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105</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5" name="Dikdörtgen 14">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17623198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http://byhi.klu.edu.tr/yonetim/dosyalar/birimler/byhi/resimler/byhi_gsr_2-10-2017_4196a.jpg"/>
          <p:cNvPicPr>
            <a:picLocks noChangeAspect="1" noChangeArrowheads="1"/>
          </p:cNvPicPr>
          <p:nvPr/>
        </p:nvPicPr>
        <p:blipFill>
          <a:blip r:embed="rId2" cstate="print"/>
          <a:srcRect/>
          <a:stretch>
            <a:fillRect/>
          </a:stretch>
        </p:blipFill>
        <p:spPr bwMode="auto">
          <a:xfrm>
            <a:off x="0" y="0"/>
            <a:ext cx="9108504" cy="6093296"/>
          </a:xfrm>
          <a:prstGeom prst="rect">
            <a:avLst/>
          </a:prstGeom>
          <a:noFill/>
        </p:spPr>
      </p:pic>
    </p:spTree>
    <p:extLst>
      <p:ext uri="{BB962C8B-B14F-4D97-AF65-F5344CB8AC3E}">
        <p14:creationId xmlns:p14="http://schemas.microsoft.com/office/powerpoint/2010/main" val="284599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t>107</a:t>
            </a:fld>
            <a:endParaRPr lang="tr-TR"/>
          </a:p>
        </p:txBody>
      </p:sp>
      <p:sp>
        <p:nvSpPr>
          <p:cNvPr id="3" name="Metin kutusu 2"/>
          <p:cNvSpPr txBox="1"/>
          <p:nvPr/>
        </p:nvSpPr>
        <p:spPr>
          <a:xfrm>
            <a:off x="971600" y="2564904"/>
            <a:ext cx="7110793" cy="461665"/>
          </a:xfrm>
          <a:prstGeom prst="rect">
            <a:avLst/>
          </a:prstGeom>
          <a:noFill/>
        </p:spPr>
        <p:txBody>
          <a:bodyPr wrap="none" rtlCol="0">
            <a:spAutoFit/>
          </a:bodyPr>
          <a:lstStyle/>
          <a:p>
            <a:r>
              <a:rPr lang="tr-TR" sz="2400" dirty="0">
                <a:solidFill>
                  <a:srgbClr val="0070C0"/>
                </a:solidFill>
              </a:rPr>
              <a:t>Bu sayfadan itibaren Birim/Bölüm tanıtımı başlayacaktır.</a:t>
            </a:r>
          </a:p>
        </p:txBody>
      </p:sp>
    </p:spTree>
    <p:extLst>
      <p:ext uri="{BB962C8B-B14F-4D97-AF65-F5344CB8AC3E}">
        <p14:creationId xmlns:p14="http://schemas.microsoft.com/office/powerpoint/2010/main" val="1839602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0"/>
            <a:ext cx="8229600" cy="1143000"/>
          </a:xfrm>
        </p:spPr>
        <p:txBody>
          <a:bodyPr/>
          <a:lstStyle/>
          <a:p>
            <a:r>
              <a:rPr lang="tr-TR" sz="2800" b="1" dirty="0">
                <a:solidFill>
                  <a:srgbClr val="004E8E"/>
                </a:solidFill>
                <a:cs typeface="Arial" panose="020B0604020202020204" pitchFamily="34" charset="0"/>
              </a:rPr>
              <a:t>KÜTÜPHANE</a:t>
            </a:r>
            <a:endParaRPr lang="tr-TR" sz="2800" b="1" dirty="0">
              <a:solidFill>
                <a:srgbClr val="004E8E"/>
              </a:solidFill>
              <a:latin typeface="+mn-lt"/>
              <a:ea typeface="+mn-ea"/>
              <a:cs typeface="Arial" panose="020B0604020202020204" pitchFamily="34" charset="0"/>
            </a:endParaRPr>
          </a:p>
        </p:txBody>
      </p:sp>
      <p:pic>
        <p:nvPicPr>
          <p:cNvPr id="4" name="İçerik Yer Tutucusu 3"/>
          <p:cNvPicPr>
            <a:picLocks noGrp="1" noChangeAspect="1"/>
          </p:cNvPicPr>
          <p:nvPr>
            <p:ph idx="1"/>
          </p:nvPr>
        </p:nvPicPr>
        <p:blipFill rotWithShape="1">
          <a:blip r:embed="rId2">
            <a:extLst>
              <a:ext uri="{28A0092B-C50C-407E-A947-70E740481C1C}">
                <a14:useLocalDpi xmlns:a14="http://schemas.microsoft.com/office/drawing/2010/main" val="0"/>
              </a:ext>
            </a:extLst>
          </a:blip>
          <a:srcRect t="24566" b="21036"/>
          <a:stretch/>
        </p:blipFill>
        <p:spPr>
          <a:xfrm>
            <a:off x="556024" y="1143000"/>
            <a:ext cx="7974514" cy="3178328"/>
          </a:xfr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8879" t="20312"/>
          <a:stretch/>
        </p:blipFill>
        <p:spPr>
          <a:xfrm>
            <a:off x="179512" y="4578538"/>
            <a:ext cx="3060077" cy="177158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225" y="4578538"/>
            <a:ext cx="2656043" cy="177158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0904" y="4578538"/>
            <a:ext cx="2607501" cy="1771580"/>
          </a:xfrm>
          <a:prstGeom prst="rect">
            <a:avLst/>
          </a:prstGeom>
        </p:spPr>
      </p:pic>
      <p:pic>
        <p:nvPicPr>
          <p:cNvPr id="8"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11</a:t>
            </a:fld>
            <a:endParaRPr lang="tr-TR"/>
          </a:p>
        </p:txBody>
      </p:sp>
    </p:spTree>
    <p:extLst>
      <p:ext uri="{BB962C8B-B14F-4D97-AF65-F5344CB8AC3E}">
        <p14:creationId xmlns:p14="http://schemas.microsoft.com/office/powerpoint/2010/main" val="2103476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0"/>
            <a:ext cx="8229600" cy="1143000"/>
          </a:xfrm>
        </p:spPr>
        <p:txBody>
          <a:bodyPr/>
          <a:lstStyle/>
          <a:p>
            <a:r>
              <a:rPr lang="tr-TR" sz="2800" b="1" dirty="0">
                <a:solidFill>
                  <a:srgbClr val="004E8E"/>
                </a:solidFill>
                <a:cs typeface="Arial" panose="020B0604020202020204" pitchFamily="34" charset="0"/>
              </a:rPr>
              <a:t>YEMEKHANE</a:t>
            </a:r>
            <a:endParaRPr lang="tr-TR" sz="2800" b="1" dirty="0">
              <a:solidFill>
                <a:srgbClr val="004E8E"/>
              </a:solidFill>
              <a:latin typeface="+mn-lt"/>
              <a:ea typeface="+mn-ea"/>
              <a:cs typeface="Arial" panose="020B0604020202020204" pitchFamily="34" charset="0"/>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20" y="1198256"/>
            <a:ext cx="4133390" cy="2432449"/>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198256"/>
            <a:ext cx="4014073" cy="2432449"/>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51" y="3773673"/>
            <a:ext cx="4133390" cy="2607655"/>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7" y="3781585"/>
            <a:ext cx="4014073" cy="2599744"/>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12</a:t>
            </a:fld>
            <a:endParaRPr lang="tr-TR"/>
          </a:p>
        </p:txBody>
      </p:sp>
    </p:spTree>
    <p:extLst>
      <p:ext uri="{BB962C8B-B14F-4D97-AF65-F5344CB8AC3E}">
        <p14:creationId xmlns:p14="http://schemas.microsoft.com/office/powerpoint/2010/main" val="194744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 name="Slayt Numarası Yer Tutucusu 1"/>
          <p:cNvSpPr>
            <a:spLocks noGrp="1"/>
          </p:cNvSpPr>
          <p:nvPr>
            <p:ph type="sldNum" sz="quarter" idx="12"/>
          </p:nvPr>
        </p:nvSpPr>
        <p:spPr/>
        <p:txBody>
          <a:bodyPr/>
          <a:lstStyle/>
          <a:p>
            <a:fld id="{F302176B-0E47-46AC-8F43-DAB4B8A37D06}" type="slidenum">
              <a:rPr lang="tr-TR" smtClean="0"/>
              <a:t>13</a:t>
            </a:fld>
            <a:endParaRPr lang="tr-TR"/>
          </a:p>
        </p:txBody>
      </p:sp>
      <p:pic>
        <p:nvPicPr>
          <p:cNvPr id="8" name="Resim 7"/>
          <p:cNvPicPr>
            <a:picLocks noChangeAspect="1"/>
          </p:cNvPicPr>
          <p:nvPr/>
        </p:nvPicPr>
        <p:blipFill>
          <a:blip r:embed="rId2"/>
          <a:stretch>
            <a:fillRect/>
          </a:stretch>
        </p:blipFill>
        <p:spPr>
          <a:xfrm>
            <a:off x="504945" y="0"/>
            <a:ext cx="8194336" cy="6259657"/>
          </a:xfrm>
          <a:prstGeom prst="rect">
            <a:avLst/>
          </a:prstGeom>
        </p:spPr>
      </p:pic>
    </p:spTree>
    <p:extLst>
      <p:ext uri="{BB962C8B-B14F-4D97-AF65-F5344CB8AC3E}">
        <p14:creationId xmlns:p14="http://schemas.microsoft.com/office/powerpoint/2010/main" val="317687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a:p>
          <a:p>
            <a:pPr marL="0" indent="0" algn="ctr">
              <a:buNone/>
            </a:pPr>
            <a:endParaRPr lang="tr-TR" dirty="0"/>
          </a:p>
          <a:p>
            <a:pPr marL="0" indent="0" algn="ctr">
              <a:buNone/>
            </a:pPr>
            <a:r>
              <a:rPr lang="tr-TR" sz="4000" b="1" dirty="0">
                <a:solidFill>
                  <a:schemeClr val="tx2"/>
                </a:solidFill>
              </a:rPr>
              <a:t>Öğrenci İşleri Daire Başkanlığı Hizmetleri</a:t>
            </a:r>
          </a:p>
        </p:txBody>
      </p:sp>
      <p:sp>
        <p:nvSpPr>
          <p:cNvPr id="4" name="Slayt Numarası Yer Tutucusu 3"/>
          <p:cNvSpPr>
            <a:spLocks noGrp="1"/>
          </p:cNvSpPr>
          <p:nvPr>
            <p:ph type="sldNum" sz="quarter" idx="12"/>
          </p:nvPr>
        </p:nvSpPr>
        <p:spPr/>
        <p:txBody>
          <a:bodyPr/>
          <a:lstStyle/>
          <a:p>
            <a:fld id="{F302176B-0E47-46AC-8F43-DAB4B8A37D06}" type="slidenum">
              <a:rPr lang="tr-TR" smtClean="0"/>
              <a:t>14</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4119575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130CCB7-80CD-5163-8FA0-F47E31D2846D}"/>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DE8901F3-C4CC-E6F0-F09E-7B2D7E43879F}"/>
              </a:ext>
            </a:extLst>
          </p:cNvPr>
          <p:cNvSpPr/>
          <p:nvPr/>
        </p:nvSpPr>
        <p:spPr>
          <a:xfrm>
            <a:off x="395536" y="320213"/>
            <a:ext cx="3975581" cy="2395657"/>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Öğrencilik hizmetleri neleri içerir? </a:t>
            </a:r>
          </a:p>
          <a:p>
            <a:pPr marL="239262" indent="-142818">
              <a:spcBef>
                <a:spcPts val="318"/>
              </a:spcBef>
              <a:spcAft>
                <a:spcPts val="318"/>
              </a:spcAft>
              <a:buClr>
                <a:srgbClr val="336699"/>
              </a:buClr>
              <a:buFont typeface="Wingdings" panose="05000000000000000000" pitchFamily="2" charset="2"/>
              <a:buChar char="§"/>
            </a:pPr>
            <a:r>
              <a:rPr lang="tr-TR" sz="2000" dirty="0"/>
              <a:t>Öğrencinin üniversiteye kayıt yapması ile mezuniyetine kadar tüm iş ve işlemler…</a:t>
            </a:r>
          </a:p>
          <a:p>
            <a:pPr marL="239262" indent="-142818">
              <a:spcBef>
                <a:spcPts val="318"/>
              </a:spcBef>
              <a:spcAft>
                <a:spcPts val="318"/>
              </a:spcAft>
              <a:buClr>
                <a:srgbClr val="336699"/>
              </a:buClr>
              <a:buFont typeface="Wingdings" panose="05000000000000000000" pitchFamily="2" charset="2"/>
              <a:buChar char="§"/>
            </a:pPr>
            <a:r>
              <a:rPr lang="tr-TR" sz="2000" dirty="0"/>
              <a:t>Ders kaydı, sınav notları, ders geçme-kalma, öğrencilik hakları vb. tüm işlemler…</a:t>
            </a:r>
          </a:p>
        </p:txBody>
      </p:sp>
      <p:pic>
        <p:nvPicPr>
          <p:cNvPr id="9" name="Resim 8">
            <a:extLst>
              <a:ext uri="{FF2B5EF4-FFF2-40B4-BE49-F238E27FC236}">
                <a16:creationId xmlns:a16="http://schemas.microsoft.com/office/drawing/2014/main" id="{9BB8D67F-F4F2-946A-056C-7DC7906BE165}"/>
              </a:ext>
            </a:extLst>
          </p:cNvPr>
          <p:cNvPicPr>
            <a:picLocks noChangeAspect="1"/>
          </p:cNvPicPr>
          <p:nvPr/>
        </p:nvPicPr>
        <p:blipFill rotWithShape="1">
          <a:blip r:embed="rId2">
            <a:extLst>
              <a:ext uri="{28A0092B-C50C-407E-A947-70E740481C1C}">
                <a14:useLocalDpi xmlns:a14="http://schemas.microsoft.com/office/drawing/2010/main" val="0"/>
              </a:ext>
            </a:extLst>
          </a:blip>
          <a:srcRect t="8609" r="75150"/>
          <a:stretch/>
        </p:blipFill>
        <p:spPr>
          <a:xfrm>
            <a:off x="5292080" y="1749356"/>
            <a:ext cx="3416978" cy="3744416"/>
          </a:xfrm>
          <a:prstGeom prst="rect">
            <a:avLst/>
          </a:prstGeom>
        </p:spPr>
      </p:pic>
      <p:sp>
        <p:nvSpPr>
          <p:cNvPr id="2" name="Dikdörtgen 1"/>
          <p:cNvSpPr/>
          <p:nvPr/>
        </p:nvSpPr>
        <p:spPr>
          <a:xfrm>
            <a:off x="415192" y="2996952"/>
            <a:ext cx="4572000" cy="3485570"/>
          </a:xfrm>
          <a:prstGeom prst="rect">
            <a:avLst/>
          </a:prstGeom>
        </p:spPr>
        <p:txBody>
          <a:bodyPr>
            <a:spAutoFit/>
          </a:bodyPr>
          <a:lstStyle/>
          <a:p>
            <a:pPr marL="95772" indent="-95772">
              <a:spcBef>
                <a:spcPts val="635"/>
              </a:spcBef>
              <a:spcAft>
                <a:spcPts val="635"/>
              </a:spcAft>
              <a:buClr>
                <a:srgbClr val="6666FF"/>
              </a:buClr>
            </a:pPr>
            <a:r>
              <a:rPr lang="tr-TR" sz="2000" b="1" dirty="0">
                <a:solidFill>
                  <a:schemeClr val="tx2"/>
                </a:solidFill>
              </a:rPr>
              <a:t>Öğrencilik hizmetleri nelerdir?</a:t>
            </a:r>
            <a:r>
              <a:rPr lang="tr-TR" sz="2000" b="1" dirty="0">
                <a:solidFill>
                  <a:schemeClr val="bg1">
                    <a:lumMod val="65000"/>
                  </a:schemeClr>
                </a:solidFill>
              </a:rPr>
              <a:t> </a:t>
            </a:r>
          </a:p>
          <a:p>
            <a:pPr marL="241950" indent="-241950">
              <a:spcBef>
                <a:spcPts val="318"/>
              </a:spcBef>
              <a:spcAft>
                <a:spcPts val="318"/>
              </a:spcAft>
              <a:buClr>
                <a:srgbClr val="336699"/>
              </a:buClr>
              <a:buFont typeface="Wingdings" panose="05000000000000000000" pitchFamily="2" charset="2"/>
              <a:buChar char="§"/>
            </a:pPr>
            <a:r>
              <a:rPr lang="tr-TR" sz="2000" dirty="0"/>
              <a:t>Üniversiteye Kayıt</a:t>
            </a:r>
          </a:p>
          <a:p>
            <a:pPr marL="241950" indent="-241950">
              <a:spcBef>
                <a:spcPts val="318"/>
              </a:spcBef>
              <a:spcAft>
                <a:spcPts val="318"/>
              </a:spcAft>
              <a:buClr>
                <a:srgbClr val="336699"/>
              </a:buClr>
              <a:buFont typeface="Wingdings" panose="05000000000000000000" pitchFamily="2" charset="2"/>
              <a:buChar char="§"/>
            </a:pPr>
            <a:r>
              <a:rPr lang="tr-TR" sz="2000" dirty="0"/>
              <a:t>Ders Kayıtları</a:t>
            </a:r>
          </a:p>
          <a:p>
            <a:pPr marL="241950" indent="-241950">
              <a:spcBef>
                <a:spcPts val="318"/>
              </a:spcBef>
              <a:spcAft>
                <a:spcPts val="318"/>
              </a:spcAft>
              <a:buClr>
                <a:srgbClr val="336699"/>
              </a:buClr>
              <a:buFont typeface="Wingdings" panose="05000000000000000000" pitchFamily="2" charset="2"/>
              <a:buChar char="§"/>
            </a:pPr>
            <a:r>
              <a:rPr lang="tr-TR" sz="2000" dirty="0"/>
              <a:t>Öğrencilik Durumunun Takibi</a:t>
            </a:r>
          </a:p>
          <a:p>
            <a:pPr marL="241950" indent="-241950">
              <a:spcBef>
                <a:spcPts val="318"/>
              </a:spcBef>
              <a:spcAft>
                <a:spcPts val="318"/>
              </a:spcAft>
              <a:buClr>
                <a:srgbClr val="336699"/>
              </a:buClr>
              <a:buFont typeface="Wingdings" panose="05000000000000000000" pitchFamily="2" charset="2"/>
              <a:buChar char="§"/>
            </a:pPr>
            <a:r>
              <a:rPr lang="tr-TR" sz="2000" dirty="0"/>
              <a:t>Akademik Takvim ve Önemli Tarihler</a:t>
            </a:r>
          </a:p>
          <a:p>
            <a:pPr marL="241950" indent="-241950">
              <a:spcBef>
                <a:spcPts val="318"/>
              </a:spcBef>
              <a:spcAft>
                <a:spcPts val="318"/>
              </a:spcAft>
              <a:buClr>
                <a:srgbClr val="336699"/>
              </a:buClr>
              <a:buFont typeface="Wingdings" panose="05000000000000000000" pitchFamily="2" charset="2"/>
              <a:buChar char="§"/>
            </a:pPr>
            <a:r>
              <a:rPr lang="tr-TR" sz="2000" dirty="0"/>
              <a:t>Öğrenci Notları ve Devam Durumu</a:t>
            </a:r>
          </a:p>
          <a:p>
            <a:pPr marL="241950" indent="-241950">
              <a:spcBef>
                <a:spcPts val="318"/>
              </a:spcBef>
              <a:spcAft>
                <a:spcPts val="318"/>
              </a:spcAft>
              <a:buClr>
                <a:srgbClr val="336699"/>
              </a:buClr>
              <a:buFont typeface="Wingdings" panose="05000000000000000000" pitchFamily="2" charset="2"/>
              <a:buChar char="§"/>
            </a:pPr>
            <a:r>
              <a:rPr lang="tr-TR" sz="2000" dirty="0"/>
              <a:t>Öğrenci E-Posta Hesabı</a:t>
            </a:r>
          </a:p>
          <a:p>
            <a:pPr marL="241950" indent="-241950">
              <a:spcBef>
                <a:spcPts val="318"/>
              </a:spcBef>
              <a:spcAft>
                <a:spcPts val="318"/>
              </a:spcAft>
              <a:buClr>
                <a:srgbClr val="336699"/>
              </a:buClr>
              <a:buFont typeface="Wingdings" panose="05000000000000000000" pitchFamily="2" charset="2"/>
              <a:buChar char="§"/>
            </a:pPr>
            <a:r>
              <a:rPr lang="tr-TR" sz="2000" dirty="0"/>
              <a:t>Öğrenci Bilgi Sistemi</a:t>
            </a:r>
          </a:p>
          <a:p>
            <a:pPr marL="241950" indent="-241950">
              <a:spcBef>
                <a:spcPts val="318"/>
              </a:spcBef>
              <a:spcAft>
                <a:spcPts val="318"/>
              </a:spcAft>
              <a:buClr>
                <a:srgbClr val="336699"/>
              </a:buClr>
              <a:buFont typeface="Wingdings" panose="05000000000000000000" pitchFamily="2" charset="2"/>
              <a:buChar char="§"/>
            </a:pPr>
            <a:r>
              <a:rPr lang="tr-TR" sz="2000" dirty="0"/>
              <a:t>Danışmanlık Hizmetleri</a:t>
            </a: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15</a:t>
            </a:fld>
            <a:endParaRPr lang="tr-T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2002172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130CCB7-80CD-5163-8FA0-F47E31D2846D}"/>
              </a:ext>
            </a:extLst>
          </p:cNvPr>
          <p:cNvSpPr/>
          <p:nvPr/>
        </p:nvSpPr>
        <p:spPr>
          <a:xfrm>
            <a:off x="352419" y="2201139"/>
            <a:ext cx="4801855" cy="1823576"/>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Öğrenci Bilgi Sistemine nasıl erişebilirim?</a:t>
            </a:r>
            <a:r>
              <a:rPr lang="tr-TR" sz="2000" b="1" dirty="0">
                <a:solidFill>
                  <a:schemeClr val="bg1">
                    <a:lumMod val="65000"/>
                  </a:schemeClr>
                </a:solidFill>
              </a:rPr>
              <a:t> </a:t>
            </a:r>
          </a:p>
          <a:p>
            <a:pPr marL="239262" indent="-142818">
              <a:spcBef>
                <a:spcPts val="318"/>
              </a:spcBef>
              <a:spcAft>
                <a:spcPts val="318"/>
              </a:spcAft>
              <a:buClr>
                <a:srgbClr val="336699"/>
              </a:buClr>
              <a:buFont typeface="Wingdings" panose="05000000000000000000" pitchFamily="2" charset="2"/>
              <a:buChar char="§"/>
            </a:pPr>
            <a:r>
              <a:rPr lang="tr-TR" sz="2000" b="1" dirty="0">
                <a:solidFill>
                  <a:srgbClr val="336699"/>
                </a:solidFill>
              </a:rPr>
              <a:t>www.obs.klu.edu.tr </a:t>
            </a:r>
            <a:r>
              <a:rPr lang="tr-TR" sz="2000" dirty="0"/>
              <a:t>açılan sayfadan sisteme e-Devlet şifreniz ile </a:t>
            </a:r>
          </a:p>
          <a:p>
            <a:pPr marL="239262" indent="-142818">
              <a:spcBef>
                <a:spcPts val="318"/>
              </a:spcBef>
              <a:spcAft>
                <a:spcPts val="318"/>
              </a:spcAft>
              <a:buClr>
                <a:srgbClr val="336699"/>
              </a:buClr>
              <a:buFont typeface="Wingdings" panose="05000000000000000000" pitchFamily="2" charset="2"/>
              <a:buChar char="§"/>
            </a:pPr>
            <a:r>
              <a:rPr lang="tr-TR" sz="2000" dirty="0"/>
              <a:t>Oluşturduğunuz e-posta hesabı kullanıcı bilgileri ile giriş yapabilirsiniz</a:t>
            </a:r>
            <a:r>
              <a:rPr lang="tr-TR" sz="1000" dirty="0"/>
              <a:t>.</a:t>
            </a:r>
          </a:p>
        </p:txBody>
      </p:sp>
      <p:pic>
        <p:nvPicPr>
          <p:cNvPr id="14"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395536" y="332656"/>
            <a:ext cx="5112568" cy="1592744"/>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Öğrencilik hizmetlerine nereden ulaşabilirim?</a:t>
            </a:r>
            <a:r>
              <a:rPr lang="tr-TR" sz="2000" b="1" dirty="0">
                <a:solidFill>
                  <a:schemeClr val="bg1">
                    <a:lumMod val="65000"/>
                  </a:schemeClr>
                </a:solidFill>
              </a:rPr>
              <a:t> </a:t>
            </a:r>
          </a:p>
          <a:p>
            <a:pPr marL="239262" indent="-142818">
              <a:spcBef>
                <a:spcPts val="318"/>
              </a:spcBef>
              <a:spcAft>
                <a:spcPts val="318"/>
              </a:spcAft>
              <a:buClr>
                <a:srgbClr val="336699"/>
              </a:buClr>
              <a:buFont typeface="Wingdings" panose="05000000000000000000" pitchFamily="2" charset="2"/>
              <a:buChar char="§"/>
            </a:pPr>
            <a:r>
              <a:rPr lang="tr-TR" sz="2000" dirty="0"/>
              <a:t>Öğrenci Bilgi Sistemi (ÖBS) </a:t>
            </a:r>
          </a:p>
          <a:p>
            <a:pPr marL="239262" indent="-142818">
              <a:spcBef>
                <a:spcPts val="318"/>
              </a:spcBef>
              <a:spcAft>
                <a:spcPts val="318"/>
              </a:spcAft>
              <a:buClr>
                <a:srgbClr val="336699"/>
              </a:buClr>
              <a:buFont typeface="Wingdings" panose="05000000000000000000" pitchFamily="2" charset="2"/>
              <a:buChar char="§"/>
            </a:pPr>
            <a:r>
              <a:rPr lang="tr-TR" sz="2000" dirty="0"/>
              <a:t>Birim Öğrenci İşleri büroları</a:t>
            </a:r>
          </a:p>
          <a:p>
            <a:pPr marL="239262" indent="-142818">
              <a:spcBef>
                <a:spcPts val="318"/>
              </a:spcBef>
              <a:spcAft>
                <a:spcPts val="318"/>
              </a:spcAft>
              <a:buClr>
                <a:srgbClr val="336699"/>
              </a:buClr>
              <a:buFont typeface="Wingdings" panose="05000000000000000000" pitchFamily="2" charset="2"/>
              <a:buChar char="§"/>
            </a:pPr>
            <a:r>
              <a:rPr lang="tr-TR" sz="2000" dirty="0"/>
              <a:t>Öğrenci Destek Sistemi</a:t>
            </a:r>
          </a:p>
        </p:txBody>
      </p:sp>
      <p:sp>
        <p:nvSpPr>
          <p:cNvPr id="6" name="Dikdörtgen 5"/>
          <p:cNvSpPr/>
          <p:nvPr/>
        </p:nvSpPr>
        <p:spPr>
          <a:xfrm>
            <a:off x="326334" y="4309582"/>
            <a:ext cx="4572000" cy="1146468"/>
          </a:xfrm>
          <a:prstGeom prst="rect">
            <a:avLst/>
          </a:prstGeom>
        </p:spPr>
        <p:txBody>
          <a:bodyPr>
            <a:spAutoFit/>
          </a:bodyPr>
          <a:lstStyle/>
          <a:p>
            <a:pPr marL="95772" indent="-95772">
              <a:spcBef>
                <a:spcPts val="635"/>
              </a:spcBef>
              <a:spcAft>
                <a:spcPts val="635"/>
              </a:spcAft>
              <a:buClr>
                <a:srgbClr val="6666FF"/>
              </a:buClr>
            </a:pPr>
            <a:r>
              <a:rPr lang="tr-TR" sz="2000" b="1" dirty="0">
                <a:solidFill>
                  <a:schemeClr val="tx2"/>
                </a:solidFill>
              </a:rPr>
              <a:t>Öğrenci e-posta hesabı nasıl oluşturulur?</a:t>
            </a:r>
            <a:r>
              <a:rPr lang="tr-TR" sz="2000" b="1" dirty="0">
                <a:solidFill>
                  <a:schemeClr val="bg1">
                    <a:lumMod val="65000"/>
                  </a:schemeClr>
                </a:solidFill>
              </a:rPr>
              <a:t> </a:t>
            </a:r>
          </a:p>
          <a:p>
            <a:pPr marL="239262" indent="-142818">
              <a:spcBef>
                <a:spcPts val="318"/>
              </a:spcBef>
              <a:spcAft>
                <a:spcPts val="318"/>
              </a:spcAft>
              <a:buClr>
                <a:srgbClr val="336699"/>
              </a:buClr>
              <a:buFont typeface="Wingdings" panose="05000000000000000000" pitchFamily="2" charset="2"/>
              <a:buChar char="§"/>
            </a:pPr>
            <a:r>
              <a:rPr lang="pt-BR" dirty="0"/>
              <a:t>kluposta.klu.edu.tr</a:t>
            </a:r>
          </a:p>
          <a:p>
            <a:pPr marL="239262" indent="-142818">
              <a:spcBef>
                <a:spcPts val="318"/>
              </a:spcBef>
              <a:spcAft>
                <a:spcPts val="318"/>
              </a:spcAft>
              <a:buClr>
                <a:srgbClr val="336699"/>
              </a:buClr>
              <a:buFont typeface="Wingdings" panose="05000000000000000000" pitchFamily="2" charset="2"/>
              <a:buChar char="§"/>
            </a:pPr>
            <a:r>
              <a:rPr lang="tr-TR" dirty="0"/>
              <a:t>Hesap açmak için t</a:t>
            </a:r>
            <a:r>
              <a:rPr lang="pt-BR" dirty="0"/>
              <a:t>akip edilecek aşamalar</a:t>
            </a:r>
          </a:p>
        </p:txBody>
      </p:sp>
      <p:pic>
        <p:nvPicPr>
          <p:cNvPr id="10" name="Resim 9">
            <a:extLst>
              <a:ext uri="{FF2B5EF4-FFF2-40B4-BE49-F238E27FC236}">
                <a16:creationId xmlns:a16="http://schemas.microsoft.com/office/drawing/2014/main" id="{8371EAFB-D9D6-8725-99D1-B6FB44D87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171" y="2054847"/>
            <a:ext cx="3650248" cy="2254735"/>
          </a:xfrm>
          <a:prstGeom prst="rect">
            <a:avLst/>
          </a:prstGeom>
        </p:spPr>
      </p:pic>
      <p:pic>
        <p:nvPicPr>
          <p:cNvPr id="12" name="Resim 11">
            <a:extLst>
              <a:ext uri="{FF2B5EF4-FFF2-40B4-BE49-F238E27FC236}">
                <a16:creationId xmlns:a16="http://schemas.microsoft.com/office/drawing/2014/main" id="{751D4654-5192-8155-3779-1CA4FB79D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5517232"/>
            <a:ext cx="7459618" cy="1296144"/>
          </a:xfrm>
          <a:prstGeom prst="rect">
            <a:avLst/>
          </a:prstGeom>
        </p:spPr>
      </p:pic>
      <p:sp>
        <p:nvSpPr>
          <p:cNvPr id="7" name="Slayt Numarası Yer Tutucusu 6"/>
          <p:cNvSpPr>
            <a:spLocks noGrp="1"/>
          </p:cNvSpPr>
          <p:nvPr>
            <p:ph type="sldNum" sz="quarter" idx="12"/>
          </p:nvPr>
        </p:nvSpPr>
        <p:spPr/>
        <p:txBody>
          <a:bodyPr/>
          <a:lstStyle/>
          <a:p>
            <a:fld id="{F302176B-0E47-46AC-8F43-DAB4B8A37D06}" type="slidenum">
              <a:rPr lang="tr-TR" smtClean="0"/>
              <a:t>16</a:t>
            </a:fld>
            <a:endParaRPr lang="tr-TR"/>
          </a:p>
        </p:txBody>
      </p:sp>
    </p:spTree>
    <p:extLst>
      <p:ext uri="{BB962C8B-B14F-4D97-AF65-F5344CB8AC3E}">
        <p14:creationId xmlns:p14="http://schemas.microsoft.com/office/powerpoint/2010/main" val="20975360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t>17</a:t>
            </a:fld>
            <a:endParaRPr lang="tr-TR"/>
          </a:p>
        </p:txBody>
      </p:sp>
      <p:pic>
        <p:nvPicPr>
          <p:cNvPr id="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23528" y="548680"/>
            <a:ext cx="6840760" cy="1438855"/>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Eğitim ve öğretimle ilgili önemli tarihlere nereden erişilebilir?</a:t>
            </a:r>
            <a:r>
              <a:rPr lang="tr-TR" sz="2000" b="1" dirty="0">
                <a:solidFill>
                  <a:schemeClr val="bg1">
                    <a:lumMod val="65000"/>
                  </a:schemeClr>
                </a:solidFill>
              </a:rPr>
              <a:t> </a:t>
            </a:r>
          </a:p>
          <a:p>
            <a:pPr marL="96444">
              <a:spcBef>
                <a:spcPts val="318"/>
              </a:spcBef>
              <a:spcAft>
                <a:spcPts val="318"/>
              </a:spcAft>
              <a:buClr>
                <a:srgbClr val="336699"/>
              </a:buClr>
            </a:pPr>
            <a:r>
              <a:rPr lang="tr-TR" sz="2000" dirty="0"/>
              <a:t>Üniversitemiz Ön Lisans ve Lisans Akademik Takvimine internet sitemizin 'Akademik' üst menüsünden 'Akademik Takvimler' menüsünden erişilebilir.</a:t>
            </a:r>
          </a:p>
        </p:txBody>
      </p:sp>
      <p:sp>
        <p:nvSpPr>
          <p:cNvPr id="5" name="İçerik Yer Tutucusu 2">
            <a:extLst>
              <a:ext uri="{FF2B5EF4-FFF2-40B4-BE49-F238E27FC236}">
                <a16:creationId xmlns:a16="http://schemas.microsoft.com/office/drawing/2014/main" id="{199B464D-80DD-2D81-8088-285263ED5C40}"/>
              </a:ext>
            </a:extLst>
          </p:cNvPr>
          <p:cNvSpPr txBox="1">
            <a:spLocks/>
          </p:cNvSpPr>
          <p:nvPr/>
        </p:nvSpPr>
        <p:spPr>
          <a:xfrm>
            <a:off x="395536" y="2492896"/>
            <a:ext cx="7336021" cy="3110506"/>
          </a:xfrm>
          <a:prstGeom prst="rect">
            <a:avLst/>
          </a:prstGeom>
        </p:spPr>
        <p:txBody>
          <a:bodyPr vert="horz" lIns="48387" tIns="24194" rIns="48387" bIns="24194"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000" b="1" dirty="0">
                <a:solidFill>
                  <a:schemeClr val="tx2"/>
                </a:solidFill>
              </a:rPr>
              <a:t>Eğitim ve öğretimle ilgili önemli tarihlere nereden erişilebilir? </a:t>
            </a:r>
            <a:r>
              <a:rPr lang="tr-TR" sz="2000" b="1" dirty="0">
                <a:solidFill>
                  <a:schemeClr val="bg1">
                    <a:lumMod val="65000"/>
                  </a:schemeClr>
                </a:solidFill>
              </a:rPr>
              <a:t> </a:t>
            </a:r>
          </a:p>
          <a:p>
            <a:pPr marL="0" indent="0">
              <a:buFont typeface="Arial" pitchFamily="34" charset="0"/>
              <a:buNone/>
            </a:pPr>
            <a:r>
              <a:rPr lang="tr-TR" sz="2000" dirty="0">
                <a:ea typeface="+mn-lt"/>
                <a:cs typeface="+mn-lt"/>
              </a:rPr>
              <a:t>Üniversitemiz Ön Lisans ve Lisans Akademik Takvimine internet sitemizin 'Akademik' üst menüsünden 'Akademik Takvimler' menüsünden erişilebilir. </a:t>
            </a:r>
          </a:p>
          <a:p>
            <a:pPr marL="0" indent="0">
              <a:buFont typeface="Arial" pitchFamily="34" charset="0"/>
              <a:buNone/>
            </a:pPr>
            <a:endParaRPr lang="tr-TR" sz="2000" dirty="0">
              <a:ea typeface="+mn-lt"/>
              <a:cs typeface="+mn-lt"/>
            </a:endParaRPr>
          </a:p>
          <a:p>
            <a:pPr marL="0" indent="0">
              <a:buFont typeface="Arial" pitchFamily="34" charset="0"/>
              <a:buNone/>
            </a:pPr>
            <a:r>
              <a:rPr lang="tr-TR" sz="2000" b="1" dirty="0">
                <a:ea typeface="+mn-lt"/>
                <a:cs typeface="+mn-lt"/>
              </a:rPr>
              <a:t> </a:t>
            </a:r>
            <a:r>
              <a:rPr lang="tr-TR" sz="2000" b="1" dirty="0">
                <a:solidFill>
                  <a:schemeClr val="tx2"/>
                </a:solidFill>
                <a:ea typeface="+mn-lt"/>
                <a:cs typeface="+mn-lt"/>
              </a:rPr>
              <a:t>2022-2023 Güz Yarıyılı Önemli Tarihleri: </a:t>
            </a:r>
            <a:endParaRPr lang="tr-TR" sz="2000" dirty="0">
              <a:solidFill>
                <a:schemeClr val="tx2"/>
              </a:solidFill>
              <a:ea typeface="+mn-lt"/>
              <a:cs typeface="+mn-lt"/>
            </a:endParaRPr>
          </a:p>
          <a:p>
            <a:pPr marL="0" indent="0">
              <a:buFont typeface="Arial" pitchFamily="34" charset="0"/>
              <a:buNone/>
            </a:pPr>
            <a:r>
              <a:rPr lang="tr-TR" sz="2000" dirty="0">
                <a:ea typeface="+mn-lt"/>
                <a:cs typeface="+mn-lt"/>
              </a:rPr>
              <a:t>•</a:t>
            </a:r>
            <a:r>
              <a:rPr lang="tr-TR" sz="2000" b="1" dirty="0">
                <a:ea typeface="+mn-lt"/>
                <a:cs typeface="+mn-lt"/>
              </a:rPr>
              <a:t> Ders Kaydı: </a:t>
            </a:r>
            <a:r>
              <a:rPr lang="tr-TR" sz="2000" dirty="0">
                <a:ea typeface="+mn-lt"/>
                <a:cs typeface="+mn-lt"/>
              </a:rPr>
              <a:t>12 - 16 Eylül 2022 </a:t>
            </a:r>
          </a:p>
          <a:p>
            <a:pPr marL="0" indent="0">
              <a:buFont typeface="Arial" pitchFamily="34" charset="0"/>
              <a:buNone/>
            </a:pPr>
            <a:r>
              <a:rPr lang="tr-TR" sz="2000" dirty="0">
                <a:ea typeface="+mn-lt"/>
                <a:cs typeface="+mn-lt"/>
              </a:rPr>
              <a:t>•</a:t>
            </a:r>
            <a:r>
              <a:rPr lang="tr-TR" sz="2000" b="1" dirty="0">
                <a:ea typeface="+mn-lt"/>
                <a:cs typeface="+mn-lt"/>
              </a:rPr>
              <a:t> Eğitim-Öğretim Güz Dönemi: </a:t>
            </a:r>
            <a:r>
              <a:rPr lang="tr-TR" sz="2000" dirty="0">
                <a:ea typeface="+mn-lt"/>
                <a:cs typeface="+mn-lt"/>
              </a:rPr>
              <a:t>19 Eylül - 30 Aralık 2022 </a:t>
            </a:r>
          </a:p>
          <a:p>
            <a:pPr marL="0" indent="0">
              <a:buFont typeface="Arial" pitchFamily="34" charset="0"/>
              <a:buNone/>
            </a:pPr>
            <a:r>
              <a:rPr lang="tr-TR" sz="2000" dirty="0">
                <a:ea typeface="+mn-lt"/>
                <a:cs typeface="+mn-lt"/>
              </a:rPr>
              <a:t>•</a:t>
            </a:r>
            <a:r>
              <a:rPr lang="tr-TR" sz="2000" b="1" dirty="0">
                <a:ea typeface="+mn-lt"/>
                <a:cs typeface="+mn-lt"/>
              </a:rPr>
              <a:t> Ara Sınavlar: </a:t>
            </a:r>
            <a:r>
              <a:rPr lang="tr-TR" sz="2000" dirty="0">
                <a:ea typeface="+mn-lt"/>
                <a:cs typeface="+mn-lt"/>
              </a:rPr>
              <a:t>7 - 13 Kasım 2022 </a:t>
            </a:r>
          </a:p>
          <a:p>
            <a:pPr marL="0" indent="0">
              <a:buFont typeface="Arial" pitchFamily="34" charset="0"/>
              <a:buNone/>
            </a:pPr>
            <a:r>
              <a:rPr lang="tr-TR" sz="2000" dirty="0">
                <a:ea typeface="+mn-lt"/>
                <a:cs typeface="+mn-lt"/>
              </a:rPr>
              <a:t>•</a:t>
            </a:r>
            <a:r>
              <a:rPr lang="tr-TR" sz="2000" b="1" dirty="0">
                <a:ea typeface="+mn-lt"/>
                <a:cs typeface="+mn-lt"/>
              </a:rPr>
              <a:t> Yarıyıl Sonu Sınavları: </a:t>
            </a:r>
            <a:r>
              <a:rPr lang="tr-TR" sz="2000" dirty="0">
                <a:ea typeface="+mn-lt"/>
                <a:cs typeface="+mn-lt"/>
              </a:rPr>
              <a:t>2 - 15 Ocak 2023 </a:t>
            </a:r>
          </a:p>
          <a:p>
            <a:pPr marL="0" indent="0">
              <a:buFont typeface="Arial" pitchFamily="34" charset="0"/>
              <a:buNone/>
            </a:pPr>
            <a:r>
              <a:rPr lang="tr-TR" sz="2000" dirty="0">
                <a:ea typeface="+mn-lt"/>
                <a:cs typeface="+mn-lt"/>
              </a:rPr>
              <a:t>•</a:t>
            </a:r>
            <a:r>
              <a:rPr lang="tr-TR" sz="2000" b="1" dirty="0">
                <a:ea typeface="+mn-lt"/>
                <a:cs typeface="+mn-lt"/>
              </a:rPr>
              <a:t> Bütünleme Sınavları: </a:t>
            </a:r>
            <a:r>
              <a:rPr lang="tr-TR" sz="2000" dirty="0">
                <a:ea typeface="+mn-lt"/>
                <a:cs typeface="+mn-lt"/>
              </a:rPr>
              <a:t>23 - 29 Ocak 2023 </a:t>
            </a:r>
          </a:p>
          <a:p>
            <a:pPr marL="203305" indent="-203305"/>
            <a:endParaRPr lang="tr-TR" sz="1058" dirty="0"/>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904225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t>18</a:t>
            </a:fld>
            <a:endParaRPr lang="tr-TR"/>
          </a:p>
        </p:txBody>
      </p:sp>
      <p:pic>
        <p:nvPicPr>
          <p:cNvPr id="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95536" y="518015"/>
            <a:ext cx="6048672" cy="2408352"/>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Ders kaydı nedir? Ne zaman ve Nasıl Yapılır? </a:t>
            </a:r>
          </a:p>
          <a:p>
            <a:pPr marL="239262" indent="-142818">
              <a:spcBef>
                <a:spcPts val="318"/>
              </a:spcBef>
              <a:spcAft>
                <a:spcPts val="318"/>
              </a:spcAft>
              <a:buClr>
                <a:srgbClr val="336699"/>
              </a:buClr>
              <a:buFont typeface="Wingdings" panose="05000000000000000000" pitchFamily="2" charset="2"/>
              <a:buChar char="§"/>
            </a:pPr>
            <a:r>
              <a:rPr lang="tr-TR" dirty="0"/>
              <a:t>İlgili dönemde alınacak derslerin öğrenci tarafından seçilip onaylanmasıdır.</a:t>
            </a:r>
          </a:p>
          <a:p>
            <a:pPr marL="239262" indent="-142818">
              <a:spcBef>
                <a:spcPts val="318"/>
              </a:spcBef>
              <a:spcAft>
                <a:spcPts val="318"/>
              </a:spcAft>
              <a:buClr>
                <a:srgbClr val="336699"/>
              </a:buClr>
              <a:buFont typeface="Wingdings" panose="05000000000000000000" pitchFamily="2" charset="2"/>
              <a:buChar char="§"/>
            </a:pPr>
            <a:r>
              <a:rPr lang="tr-TR" dirty="0"/>
              <a:t>Eğitim-öğretimin başlamasından önceki hafta,</a:t>
            </a:r>
            <a:endParaRPr lang="tr-TR" sz="1200" dirty="0"/>
          </a:p>
          <a:p>
            <a:pPr marL="239262" indent="-142818">
              <a:spcBef>
                <a:spcPts val="318"/>
              </a:spcBef>
              <a:spcAft>
                <a:spcPts val="318"/>
              </a:spcAft>
              <a:buClr>
                <a:srgbClr val="336699"/>
              </a:buClr>
              <a:buFont typeface="Wingdings" panose="05000000000000000000" pitchFamily="2" charset="2"/>
              <a:buChar char="§"/>
            </a:pPr>
            <a:r>
              <a:rPr lang="tr-TR" dirty="0"/>
              <a:t>Öğrenci Bilgi Sistemi üzerinden online olarak yapılır.</a:t>
            </a:r>
            <a:endParaRPr lang="tr-TR" sz="1200" dirty="0"/>
          </a:p>
          <a:p>
            <a:pPr marL="239262" indent="-142818">
              <a:spcBef>
                <a:spcPts val="318"/>
              </a:spcBef>
              <a:spcAft>
                <a:spcPts val="318"/>
              </a:spcAft>
              <a:buClr>
                <a:srgbClr val="336699"/>
              </a:buClr>
              <a:buFont typeface="Wingdings" panose="05000000000000000000" pitchFamily="2" charset="2"/>
              <a:buChar char="§"/>
            </a:pPr>
            <a:r>
              <a:rPr lang="tr-TR" dirty="0"/>
              <a:t>Öğrenci Bilgi Sistemi giriş sayfasında yer alan Ders Kayıt Videosunda sunulan aşamalar takip edilir.</a:t>
            </a:r>
          </a:p>
        </p:txBody>
      </p:sp>
      <p:sp>
        <p:nvSpPr>
          <p:cNvPr id="5" name="Dikdörtgen 4"/>
          <p:cNvSpPr/>
          <p:nvPr/>
        </p:nvSpPr>
        <p:spPr>
          <a:xfrm>
            <a:off x="369018" y="3573016"/>
            <a:ext cx="6341733" cy="1423467"/>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Birim Öğrenci Hizmetlerine Nasıl Ulaşabilirim?</a:t>
            </a:r>
          </a:p>
          <a:p>
            <a:pPr marL="239262" indent="-142818">
              <a:spcBef>
                <a:spcPts val="318"/>
              </a:spcBef>
              <a:spcAft>
                <a:spcPts val="318"/>
              </a:spcAft>
              <a:buClr>
                <a:srgbClr val="336699"/>
              </a:buClr>
              <a:buFont typeface="Wingdings" panose="05000000000000000000" pitchFamily="2" charset="2"/>
              <a:buChar char="§"/>
            </a:pPr>
            <a:r>
              <a:rPr lang="tr-TR" dirty="0"/>
              <a:t>Üniversitemiz web sayfasında bulunan ‘Öğrenci’ üst menüsündeki</a:t>
            </a:r>
          </a:p>
          <a:p>
            <a:pPr marL="239262" indent="-142818">
              <a:spcBef>
                <a:spcPts val="318"/>
              </a:spcBef>
              <a:spcAft>
                <a:spcPts val="318"/>
              </a:spcAft>
              <a:buClr>
                <a:srgbClr val="336699"/>
              </a:buClr>
              <a:buFont typeface="Wingdings" panose="05000000000000000000" pitchFamily="2" charset="2"/>
              <a:buChar char="§"/>
            </a:pPr>
            <a:r>
              <a:rPr lang="tr-TR" dirty="0"/>
              <a:t> ‘Akademik Birimlerin İletişim </a:t>
            </a:r>
            <a:r>
              <a:rPr lang="tr-TR" dirty="0" err="1"/>
              <a:t>Bilgileri’nden</a:t>
            </a:r>
            <a:endParaRPr lang="tr-TR" dirty="0"/>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12889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t>19</a:t>
            </a:fld>
            <a:endParaRPr lang="tr-TR"/>
          </a:p>
        </p:txBody>
      </p:sp>
      <p:pic>
        <p:nvPicPr>
          <p:cNvPr id="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79512" y="475539"/>
            <a:ext cx="5904656" cy="1069524"/>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Danışman öğretim elemanı kimdir? Nasıl ulaşabilirim?</a:t>
            </a:r>
          </a:p>
          <a:p>
            <a:pPr marL="239262" indent="-142818">
              <a:spcBef>
                <a:spcPts val="318"/>
              </a:spcBef>
              <a:spcAft>
                <a:spcPts val="318"/>
              </a:spcAft>
              <a:buClr>
                <a:srgbClr val="336699"/>
              </a:buClr>
              <a:buFont typeface="Wingdings" panose="05000000000000000000" pitchFamily="2" charset="2"/>
              <a:buChar char="§"/>
            </a:pPr>
            <a:r>
              <a:rPr lang="tr-TR" dirty="0"/>
              <a:t>Öğrenci Bilgi Sistemi üzerinden Danışman Öğretim Elemanı ile iletişim kurulabilir.</a:t>
            </a:r>
          </a:p>
        </p:txBody>
      </p:sp>
      <p:pic>
        <p:nvPicPr>
          <p:cNvPr id="5" name="Resim 4">
            <a:extLst>
              <a:ext uri="{FF2B5EF4-FFF2-40B4-BE49-F238E27FC236}">
                <a16:creationId xmlns:a16="http://schemas.microsoft.com/office/drawing/2014/main" id="{02FB3292-53C4-9A2A-0B63-3078AC0EE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379" y="1642250"/>
            <a:ext cx="2451702" cy="4680520"/>
          </a:xfrm>
          <a:prstGeom prst="rect">
            <a:avLst/>
          </a:prstGeom>
        </p:spPr>
      </p:pic>
      <p:sp>
        <p:nvSpPr>
          <p:cNvPr id="6" name="Dikdörtgen 5"/>
          <p:cNvSpPr/>
          <p:nvPr/>
        </p:nvSpPr>
        <p:spPr>
          <a:xfrm>
            <a:off x="287524" y="2037495"/>
            <a:ext cx="5688632" cy="1692771"/>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Eğitim ve Öğretim Mevzuatına nasıl erişebilirim?</a:t>
            </a:r>
          </a:p>
          <a:p>
            <a:pPr marL="241950" indent="-241950" algn="just">
              <a:spcBef>
                <a:spcPts val="635"/>
              </a:spcBef>
              <a:spcAft>
                <a:spcPts val="635"/>
              </a:spcAft>
              <a:buClr>
                <a:srgbClr val="336699"/>
              </a:buClr>
              <a:buFont typeface="Wingdings" panose="05000000000000000000" pitchFamily="2" charset="2"/>
              <a:buChar char="§"/>
            </a:pPr>
            <a:r>
              <a:rPr lang="tr-TR" dirty="0"/>
              <a:t>Ön Lisans ve Lisans Eğitim ve Öğretim Yönetmeliği</a:t>
            </a:r>
          </a:p>
          <a:p>
            <a:pPr marL="241950" indent="-241950" algn="just">
              <a:spcBef>
                <a:spcPts val="635"/>
              </a:spcBef>
              <a:spcAft>
                <a:spcPts val="635"/>
              </a:spcAft>
              <a:buClr>
                <a:srgbClr val="336699"/>
              </a:buClr>
              <a:buFont typeface="Wingdings" panose="05000000000000000000" pitchFamily="2" charset="2"/>
              <a:buChar char="§"/>
            </a:pPr>
            <a:r>
              <a:rPr lang="tr-TR" dirty="0">
                <a:solidFill>
                  <a:srgbClr val="000000"/>
                </a:solidFill>
              </a:rPr>
              <a:t>Yönergeler</a:t>
            </a:r>
          </a:p>
          <a:p>
            <a:pPr marL="241950" indent="-241950" algn="just">
              <a:spcBef>
                <a:spcPts val="635"/>
              </a:spcBef>
              <a:spcAft>
                <a:spcPts val="635"/>
              </a:spcAft>
              <a:buClr>
                <a:srgbClr val="336699"/>
              </a:buClr>
              <a:buFont typeface="Wingdings" panose="05000000000000000000" pitchFamily="2" charset="2"/>
              <a:buChar char="§"/>
            </a:pPr>
            <a:r>
              <a:rPr lang="tr-TR" dirty="0">
                <a:solidFill>
                  <a:srgbClr val="000000"/>
                </a:solidFill>
              </a:rPr>
              <a:t>Usul ve Esaslar</a:t>
            </a:r>
          </a:p>
        </p:txBody>
      </p:sp>
      <p:sp>
        <p:nvSpPr>
          <p:cNvPr id="7" name="Dikdörtgen 6"/>
          <p:cNvSpPr/>
          <p:nvPr/>
        </p:nvSpPr>
        <p:spPr>
          <a:xfrm>
            <a:off x="311860" y="4232692"/>
            <a:ext cx="4572000" cy="2246769"/>
          </a:xfrm>
          <a:prstGeom prst="rect">
            <a:avLst/>
          </a:prstGeom>
        </p:spPr>
        <p:txBody>
          <a:bodyPr>
            <a:spAutoFit/>
          </a:bodyPr>
          <a:lstStyle/>
          <a:p>
            <a:pPr marL="95772" indent="-95772">
              <a:spcBef>
                <a:spcPts val="635"/>
              </a:spcBef>
              <a:spcAft>
                <a:spcPts val="635"/>
              </a:spcAft>
              <a:buClr>
                <a:srgbClr val="6666FF"/>
              </a:buClr>
            </a:pPr>
            <a:r>
              <a:rPr lang="tr-TR" sz="2000" b="1" dirty="0">
                <a:solidFill>
                  <a:schemeClr val="tx2"/>
                </a:solidFill>
              </a:rPr>
              <a:t>Yararlanabileceğim farklı programlar?</a:t>
            </a:r>
            <a:r>
              <a:rPr lang="tr-TR" sz="2000" b="1" dirty="0">
                <a:solidFill>
                  <a:schemeClr val="bg1">
                    <a:lumMod val="65000"/>
                  </a:schemeClr>
                </a:solidFill>
              </a:rPr>
              <a:t> </a:t>
            </a:r>
          </a:p>
          <a:p>
            <a:pPr marL="241950" indent="-241950" algn="just">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rPr>
              <a:t>Ortak Seçmeli Dersler (2. ve 3. sınıf)</a:t>
            </a:r>
          </a:p>
          <a:p>
            <a:pPr marL="241950" indent="-241950" algn="just">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rPr>
              <a:t>Çift </a:t>
            </a:r>
            <a:r>
              <a:rPr lang="tr-TR" sz="2000" dirty="0" err="1">
                <a:solidFill>
                  <a:schemeClr val="tx1">
                    <a:lumMod val="85000"/>
                    <a:lumOff val="15000"/>
                  </a:schemeClr>
                </a:solidFill>
              </a:rPr>
              <a:t>Anadal</a:t>
            </a:r>
            <a:r>
              <a:rPr lang="tr-TR" sz="2000" dirty="0">
                <a:solidFill>
                  <a:schemeClr val="tx1">
                    <a:lumMod val="85000"/>
                    <a:lumOff val="15000"/>
                  </a:schemeClr>
                </a:solidFill>
              </a:rPr>
              <a:t> ve Yan Dal Programları</a:t>
            </a:r>
          </a:p>
          <a:p>
            <a:pPr marL="241950" indent="-241950" algn="just">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rPr>
              <a:t>Kariyer Destek Eğitimleri</a:t>
            </a:r>
          </a:p>
          <a:p>
            <a:pPr marL="241950" indent="-241950" algn="just">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rPr>
              <a:t>UZEM Akademi Eğitimleri</a:t>
            </a:r>
            <a:endParaRPr lang="tr-TR" sz="2000" dirty="0"/>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990962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7680" y="109597"/>
            <a:ext cx="8229600" cy="448888"/>
          </a:xfrm>
        </p:spPr>
        <p:txBody>
          <a:bodyPr>
            <a:normAutofit fontScale="90000"/>
          </a:bodyPr>
          <a:lstStyle/>
          <a:p>
            <a:pPr algn="l"/>
            <a:r>
              <a:rPr lang="tr-TR" sz="2800" b="1" dirty="0">
                <a:solidFill>
                  <a:srgbClr val="24397C"/>
                </a:solidFill>
                <a:ea typeface="+mn-ea"/>
                <a:cs typeface="Arial" panose="020B0604020202020204" pitchFamily="34" charset="0"/>
              </a:rPr>
              <a:t>İÇERİK</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874921419"/>
              </p:ext>
            </p:extLst>
          </p:nvPr>
        </p:nvGraphicFramePr>
        <p:xfrm>
          <a:off x="562382" y="1262191"/>
          <a:ext cx="7754034" cy="4746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 2"/>
          <p:cNvGrpSpPr/>
          <p:nvPr/>
        </p:nvGrpSpPr>
        <p:grpSpPr>
          <a:xfrm>
            <a:off x="492822" y="5919619"/>
            <a:ext cx="7762140" cy="462110"/>
            <a:chOff x="492822" y="5919619"/>
            <a:chExt cx="8009058" cy="462110"/>
          </a:xfrm>
        </p:grpSpPr>
        <p:sp>
          <p:nvSpPr>
            <p:cNvPr id="6" name="Dikdörtgen 5"/>
            <p:cNvSpPr/>
            <p:nvPr/>
          </p:nvSpPr>
          <p:spPr>
            <a:xfrm>
              <a:off x="533096" y="5919619"/>
              <a:ext cx="7968784" cy="45452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Metin kutusu 6"/>
            <p:cNvSpPr txBox="1"/>
            <p:nvPr/>
          </p:nvSpPr>
          <p:spPr>
            <a:xfrm>
              <a:off x="492822" y="5927201"/>
              <a:ext cx="7968784" cy="454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782" tIns="58420" rIns="58420" bIns="58420" numCol="1" spcCol="1270" anchor="ctr" anchorCtr="0">
              <a:noAutofit/>
            </a:bodyPr>
            <a:lstStyle/>
            <a:p>
              <a:pPr lvl="0" algn="l" defTabSz="1022350">
                <a:lnSpc>
                  <a:spcPct val="90000"/>
                </a:lnSpc>
                <a:spcBef>
                  <a:spcPct val="0"/>
                </a:spcBef>
                <a:spcAft>
                  <a:spcPct val="35000"/>
                </a:spcAft>
              </a:pPr>
              <a:r>
                <a:rPr lang="tr-TR" sz="2000" kern="1200" dirty="0"/>
                <a:t>Engelsiz Üniversite Koordinatörlüğü</a:t>
              </a:r>
            </a:p>
          </p:txBody>
        </p:sp>
      </p:grpSp>
      <p:sp>
        <p:nvSpPr>
          <p:cNvPr id="10" name="Altbilgi Yer Tutucusu 11"/>
          <p:cNvSpPr txBox="1">
            <a:spLocks/>
          </p:cNvSpPr>
          <p:nvPr/>
        </p:nvSpPr>
        <p:spPr>
          <a:xfrm>
            <a:off x="2339752" y="6450000"/>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1" name="Slayt Numarası Yer Tutucusu 10"/>
          <p:cNvSpPr>
            <a:spLocks noGrp="1"/>
          </p:cNvSpPr>
          <p:nvPr>
            <p:ph type="sldNum" sz="quarter" idx="12"/>
          </p:nvPr>
        </p:nvSpPr>
        <p:spPr/>
        <p:txBody>
          <a:bodyPr/>
          <a:lstStyle/>
          <a:p>
            <a:fld id="{F302176B-0E47-46AC-8F43-DAB4B8A37D06}" type="slidenum">
              <a:rPr lang="tr-TR" smtClean="0"/>
              <a:t>2</a:t>
            </a:fld>
            <a:endParaRPr lang="tr-TR"/>
          </a:p>
        </p:txBody>
      </p:sp>
      <p:sp>
        <p:nvSpPr>
          <p:cNvPr id="13" name="Dikdörtgen 12"/>
          <p:cNvSpPr/>
          <p:nvPr/>
        </p:nvSpPr>
        <p:spPr>
          <a:xfrm>
            <a:off x="649625" y="895637"/>
            <a:ext cx="7605337" cy="45452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Metin kutusu 13"/>
          <p:cNvSpPr txBox="1"/>
          <p:nvPr/>
        </p:nvSpPr>
        <p:spPr>
          <a:xfrm>
            <a:off x="649626" y="895637"/>
            <a:ext cx="7518092" cy="454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000" kern="1200" dirty="0"/>
              <a:t>Kırklareli Üniversitesi Genel Bilgiler</a:t>
            </a:r>
          </a:p>
        </p:txBody>
      </p:sp>
      <p:sp>
        <p:nvSpPr>
          <p:cNvPr id="15" name="Oval 14"/>
          <p:cNvSpPr/>
          <p:nvPr/>
        </p:nvSpPr>
        <p:spPr>
          <a:xfrm>
            <a:off x="168468" y="5821541"/>
            <a:ext cx="568161" cy="5681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Oval 7"/>
          <p:cNvSpPr/>
          <p:nvPr/>
        </p:nvSpPr>
        <p:spPr>
          <a:xfrm>
            <a:off x="208742" y="881448"/>
            <a:ext cx="568161" cy="5681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6"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04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44929" y="5165560"/>
            <a:ext cx="8654142" cy="707886"/>
          </a:xfrm>
          <a:prstGeom prst="rect">
            <a:avLst/>
          </a:prstGeom>
        </p:spPr>
        <p:txBody>
          <a:bodyPr wrap="square">
            <a:spAutoFit/>
          </a:bodyPr>
          <a:lstStyle/>
          <a:p>
            <a:pPr algn="ctr"/>
            <a:r>
              <a:rPr lang="tr-TR" sz="2000" b="1" dirty="0">
                <a:solidFill>
                  <a:schemeClr val="tx2"/>
                </a:solidFill>
                <a:latin typeface="Times New Roman" pitchFamily="18" charset="0"/>
                <a:cs typeface="Times New Roman" pitchFamily="18" charset="0"/>
              </a:rPr>
              <a:t>Öğrenci İşleri ile ilgili tüm bilgi ve belgelere </a:t>
            </a:r>
            <a:r>
              <a:rPr lang="tr-TR" sz="2000" b="1" u="sng" dirty="0">
                <a:solidFill>
                  <a:schemeClr val="tx2"/>
                </a:solidFill>
                <a:latin typeface="Times New Roman" pitchFamily="18" charset="0"/>
                <a:cs typeface="Times New Roman" pitchFamily="18" charset="0"/>
              </a:rPr>
              <a:t>oidb.klu.edu.tr</a:t>
            </a:r>
            <a:r>
              <a:rPr lang="tr-TR" sz="2000" b="1" dirty="0">
                <a:solidFill>
                  <a:schemeClr val="tx2"/>
                </a:solidFill>
                <a:latin typeface="Times New Roman" pitchFamily="18" charset="0"/>
                <a:cs typeface="Times New Roman" pitchFamily="18" charset="0"/>
              </a:rPr>
              <a:t> internet adresinden ulaşabilirsiniz.</a:t>
            </a:r>
            <a:endParaRPr lang="tr-TR" sz="2000" dirty="0">
              <a:solidFill>
                <a:schemeClr val="tx2"/>
              </a:solidFill>
            </a:endParaRP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 name="Slayt Numarası Yer Tutucusu 1"/>
          <p:cNvSpPr>
            <a:spLocks noGrp="1"/>
          </p:cNvSpPr>
          <p:nvPr>
            <p:ph type="sldNum" sz="quarter" idx="12"/>
          </p:nvPr>
        </p:nvSpPr>
        <p:spPr/>
        <p:txBody>
          <a:bodyPr/>
          <a:lstStyle/>
          <a:p>
            <a:fld id="{F302176B-0E47-46AC-8F43-DAB4B8A37D06}" type="slidenum">
              <a:rPr lang="tr-TR" smtClean="0"/>
              <a:t>20</a:t>
            </a:fld>
            <a:endParaRPr lang="tr-TR"/>
          </a:p>
        </p:txBody>
      </p:sp>
      <p:pic>
        <p:nvPicPr>
          <p:cNvPr id="3" name="Resim 2"/>
          <p:cNvPicPr>
            <a:picLocks noChangeAspect="1"/>
          </p:cNvPicPr>
          <p:nvPr/>
        </p:nvPicPr>
        <p:blipFill>
          <a:blip r:embed="rId3"/>
          <a:stretch>
            <a:fillRect/>
          </a:stretch>
        </p:blipFill>
        <p:spPr>
          <a:xfrm>
            <a:off x="0" y="0"/>
            <a:ext cx="9144000" cy="4550095"/>
          </a:xfrm>
          <a:prstGeom prst="rect">
            <a:avLst/>
          </a:prstGeom>
        </p:spPr>
      </p:pic>
    </p:spTree>
    <p:extLst>
      <p:ext uri="{BB962C8B-B14F-4D97-AF65-F5344CB8AC3E}">
        <p14:creationId xmlns:p14="http://schemas.microsoft.com/office/powerpoint/2010/main" val="400468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a:p>
          <a:p>
            <a:pPr marL="0" indent="0" algn="ctr">
              <a:buNone/>
            </a:pPr>
            <a:endParaRPr lang="tr-TR" dirty="0"/>
          </a:p>
          <a:p>
            <a:pPr marL="0" indent="0" algn="ctr">
              <a:buNone/>
            </a:pPr>
            <a:r>
              <a:rPr lang="tr-TR" sz="4000" b="1" dirty="0">
                <a:solidFill>
                  <a:schemeClr val="tx2"/>
                </a:solidFill>
              </a:rPr>
              <a:t>Kütüphane ve Dokümantasyon</a:t>
            </a:r>
          </a:p>
          <a:p>
            <a:pPr marL="0" indent="0" algn="ctr">
              <a:buNone/>
            </a:pPr>
            <a:r>
              <a:rPr lang="tr-TR" sz="4000" b="1" dirty="0">
                <a:solidFill>
                  <a:schemeClr val="tx2"/>
                </a:solidFill>
              </a:rPr>
              <a:t>Daire Başkanlığı Hizmetleri</a:t>
            </a:r>
          </a:p>
        </p:txBody>
      </p:sp>
      <p:sp>
        <p:nvSpPr>
          <p:cNvPr id="4" name="Slayt Numarası Yer Tutucusu 3"/>
          <p:cNvSpPr>
            <a:spLocks noGrp="1"/>
          </p:cNvSpPr>
          <p:nvPr>
            <p:ph type="sldNum" sz="quarter" idx="12"/>
          </p:nvPr>
        </p:nvSpPr>
        <p:spPr/>
        <p:txBody>
          <a:bodyPr/>
          <a:lstStyle/>
          <a:p>
            <a:fld id="{F302176B-0E47-46AC-8F43-DAB4B8A37D06}" type="slidenum">
              <a:rPr lang="tr-TR" smtClean="0"/>
              <a:t>21</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275897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4100C10-3495-994A-2BE8-C9FE84E10B44}"/>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4">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graphicFrame>
        <p:nvGraphicFramePr>
          <p:cNvPr id="7" name="Tablo 6">
            <a:extLst>
              <a:ext uri="{FF2B5EF4-FFF2-40B4-BE49-F238E27FC236}">
                <a16:creationId xmlns:a16="http://schemas.microsoft.com/office/drawing/2014/main" id="{5604DC3A-2324-4E6C-D42B-95A95DF67BA0}"/>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70CE4E18-E4AE-DE47-21B8-C54AC761D7EE}"/>
              </a:ext>
            </a:extLst>
          </p:cNvPr>
          <p:cNvSpPr/>
          <p:nvPr/>
        </p:nvSpPr>
        <p:spPr>
          <a:xfrm>
            <a:off x="173256" y="1935948"/>
            <a:ext cx="2814568" cy="3188181"/>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b="1" dirty="0">
                <a:solidFill>
                  <a:schemeClr val="tx2"/>
                </a:solidFill>
              </a:rPr>
              <a:t>Kütüphane Web Sayfasından Nelere Erişebilirim?</a:t>
            </a:r>
            <a:r>
              <a:rPr lang="tr-TR" dirty="0">
                <a:solidFill>
                  <a:schemeClr val="tx2"/>
                </a:solidFill>
              </a:rPr>
              <a:t> </a:t>
            </a: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Genel bilgiler,</a:t>
            </a:r>
            <a:endParaRPr lang="tr-TR" dirty="0">
              <a:ea typeface="+mn-lt"/>
              <a:cs typeface="+mn-lt"/>
            </a:endParaRP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Kılavuzlar, </a:t>
            </a:r>
            <a:endParaRPr lang="tr-TR" dirty="0">
              <a:ea typeface="+mn-lt"/>
              <a:cs typeface="+mn-lt"/>
            </a:endParaRP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Katalog tarama, </a:t>
            </a:r>
            <a:endParaRPr lang="tr-TR" dirty="0">
              <a:ea typeface="+mn-lt"/>
              <a:cs typeface="+mn-lt"/>
            </a:endParaRP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Elektronik kaynaklar,</a:t>
            </a:r>
            <a:endParaRPr lang="tr-TR" dirty="0">
              <a:ea typeface="+mn-lt"/>
              <a:cs typeface="+mn-lt"/>
            </a:endParaRP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Online işlemler için,</a:t>
            </a:r>
            <a:endParaRPr lang="tr-TR" dirty="0">
              <a:ea typeface="+mn-lt"/>
              <a:cs typeface="+mn-lt"/>
            </a:endParaRP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Duyuru ve etkinlikler</a:t>
            </a:r>
            <a:endParaRPr lang="tr-TR" dirty="0">
              <a:ea typeface="+mn-lt"/>
              <a:cs typeface="+mn-lt"/>
            </a:endParaRPr>
          </a:p>
        </p:txBody>
      </p:sp>
      <p:pic>
        <p:nvPicPr>
          <p:cNvPr id="11" name="Resim 10">
            <a:extLst>
              <a:ext uri="{FF2B5EF4-FFF2-40B4-BE49-F238E27FC236}">
                <a16:creationId xmlns:a16="http://schemas.microsoft.com/office/drawing/2014/main" id="{5E7B57DE-BAB6-28BF-AFBD-9336FF4FB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7272" y="1617707"/>
            <a:ext cx="5781912" cy="397153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22</a:t>
            </a:fld>
            <a:endParaRPr lang="tr-T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8627914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3DB7BA3-4346-37EA-FCD3-249D5A4B0BDB}"/>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D8319DF9-965F-BB56-20F8-5E1519D22BEF}"/>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647CD24D-A57B-7D24-C54F-E5FA24882843}"/>
              </a:ext>
            </a:extLst>
          </p:cNvPr>
          <p:cNvSpPr/>
          <p:nvPr/>
        </p:nvSpPr>
        <p:spPr>
          <a:xfrm>
            <a:off x="311472" y="1700808"/>
            <a:ext cx="4179267" cy="3896068"/>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Kütüphanemizde Neler Var?</a:t>
            </a:r>
            <a:r>
              <a:rPr lang="tr-TR" sz="2000" dirty="0">
                <a:solidFill>
                  <a:schemeClr val="tx2"/>
                </a:solidFill>
              </a:rPr>
              <a:t> </a:t>
            </a:r>
          </a:p>
          <a:p>
            <a:pPr marL="181463" indent="-181463">
              <a:spcBef>
                <a:spcPts val="635"/>
              </a:spcBef>
              <a:spcAft>
                <a:spcPts val="635"/>
              </a:spcAft>
              <a:buClr>
                <a:srgbClr val="336699"/>
              </a:buClr>
              <a:buFont typeface="Wingdings"/>
              <a:buChar char="§"/>
            </a:pPr>
            <a:r>
              <a:rPr lang="tr-TR" sz="2000" dirty="0">
                <a:ea typeface="+mn-lt"/>
                <a:cs typeface="+mn-lt"/>
              </a:rPr>
              <a:t>Birçok alanda basılı kitap, dergi, sözlük vb. danışma kaynakları bulunmaktadır.</a:t>
            </a: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Kampüs içinde veya kampüs dışında kütüphane kaynaklarından yararlanabilirsiniz. Bunun için üye olmanız gerekmektedir. </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Öğrencilerimiz 15 gün süre ile 3 kitap alabilir, sürelerini de 2 kez uzatabilirler.</a:t>
            </a:r>
            <a:endParaRPr lang="tr-TR" sz="2000" dirty="0">
              <a:ea typeface="+mn-lt"/>
              <a:cs typeface="+mn-lt"/>
            </a:endParaRPr>
          </a:p>
        </p:txBody>
      </p:sp>
      <p:pic>
        <p:nvPicPr>
          <p:cNvPr id="11" name="İçerik Yer Tutucusu 7">
            <a:extLst>
              <a:ext uri="{FF2B5EF4-FFF2-40B4-BE49-F238E27FC236}">
                <a16:creationId xmlns:a16="http://schemas.microsoft.com/office/drawing/2014/main" id="{864761D0-6870-AC29-2E97-E44FF619008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004048" y="2715853"/>
            <a:ext cx="3828923" cy="2594291"/>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Slayt Numarası Yer Tutucusu 1"/>
          <p:cNvSpPr>
            <a:spLocks noGrp="1"/>
          </p:cNvSpPr>
          <p:nvPr>
            <p:ph type="sldNum" sz="quarter" idx="12"/>
          </p:nvPr>
        </p:nvSpPr>
        <p:spPr/>
        <p:txBody>
          <a:bodyPr/>
          <a:lstStyle/>
          <a:p>
            <a:fld id="{F302176B-0E47-46AC-8F43-DAB4B8A37D06}" type="slidenum">
              <a:rPr lang="tr-TR" smtClean="0"/>
              <a:t>23</a:t>
            </a:fld>
            <a:endParaRPr lang="tr-T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Dikdörtgen 14">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564781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47" y="3929156"/>
            <a:ext cx="4083426" cy="2232699"/>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7538" b="6468"/>
          <a:stretch/>
        </p:blipFill>
        <p:spPr>
          <a:xfrm>
            <a:off x="4636386" y="1257673"/>
            <a:ext cx="3941726" cy="2273776"/>
          </a:xfrm>
          <a:prstGeom prst="rect">
            <a:avLst/>
          </a:prstGeom>
        </p:spPr>
      </p:pic>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t="6367" b="7638"/>
          <a:stretch/>
        </p:blipFill>
        <p:spPr>
          <a:xfrm>
            <a:off x="4671169" y="3929156"/>
            <a:ext cx="3906943" cy="2225276"/>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2"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nvGraphicFramePr>
        <p:xfrm>
          <a:off x="342059" y="1259202"/>
          <a:ext cx="4111414" cy="2273775"/>
        </p:xfrm>
        <a:graphic>
          <a:graphicData uri="http://schemas.openxmlformats.org/drawingml/2006/table">
            <a:tbl>
              <a:tblPr firstRow="1" bandRow="1">
                <a:tableStyleId>{5C22544A-7EE6-4342-B048-85BDC9FD1C3A}</a:tableStyleId>
              </a:tblPr>
              <a:tblGrid>
                <a:gridCol w="2596682">
                  <a:extLst>
                    <a:ext uri="{9D8B030D-6E8A-4147-A177-3AD203B41FA5}">
                      <a16:colId xmlns:a16="http://schemas.microsoft.com/office/drawing/2014/main" val="133001357"/>
                    </a:ext>
                  </a:extLst>
                </a:gridCol>
                <a:gridCol w="1514732">
                  <a:extLst>
                    <a:ext uri="{9D8B030D-6E8A-4147-A177-3AD203B41FA5}">
                      <a16:colId xmlns:a16="http://schemas.microsoft.com/office/drawing/2014/main" val="1146133813"/>
                    </a:ext>
                  </a:extLst>
                </a:gridCol>
              </a:tblGrid>
              <a:tr h="454755">
                <a:tc>
                  <a:txBody>
                    <a:bodyPr/>
                    <a:lstStyle/>
                    <a:p>
                      <a:r>
                        <a:rPr lang="tr-TR" dirty="0"/>
                        <a:t>Kütüphane</a:t>
                      </a:r>
                      <a:r>
                        <a:rPr lang="tr-TR" baseline="0" dirty="0"/>
                        <a:t> Kaynakları</a:t>
                      </a:r>
                      <a:endParaRPr lang="tr-TR" dirty="0"/>
                    </a:p>
                  </a:txBody>
                  <a:tcPr/>
                </a:tc>
                <a:tc>
                  <a:txBody>
                    <a:bodyPr/>
                    <a:lstStyle/>
                    <a:p>
                      <a:pPr algn="r"/>
                      <a:r>
                        <a:rPr lang="tr-TR" dirty="0"/>
                        <a:t>Sayısı</a:t>
                      </a:r>
                    </a:p>
                  </a:txBody>
                  <a:tcPr/>
                </a:tc>
                <a:extLst>
                  <a:ext uri="{0D108BD9-81ED-4DB2-BD59-A6C34878D82A}">
                    <a16:rowId xmlns:a16="http://schemas.microsoft.com/office/drawing/2014/main" val="2432552712"/>
                  </a:ext>
                </a:extLst>
              </a:tr>
              <a:tr h="454755">
                <a:tc>
                  <a:txBody>
                    <a:bodyPr/>
                    <a:lstStyle/>
                    <a:p>
                      <a:r>
                        <a:rPr lang="tr-TR" dirty="0"/>
                        <a:t>Kitap</a:t>
                      </a:r>
                    </a:p>
                  </a:txBody>
                  <a:tcPr/>
                </a:tc>
                <a:tc>
                  <a:txBody>
                    <a:bodyPr/>
                    <a:lstStyle/>
                    <a:p>
                      <a:pPr algn="r"/>
                      <a:r>
                        <a:rPr lang="tr-TR" dirty="0"/>
                        <a:t>67.300</a:t>
                      </a:r>
                    </a:p>
                  </a:txBody>
                  <a:tcPr/>
                </a:tc>
                <a:extLst>
                  <a:ext uri="{0D108BD9-81ED-4DB2-BD59-A6C34878D82A}">
                    <a16:rowId xmlns:a16="http://schemas.microsoft.com/office/drawing/2014/main" val="605023371"/>
                  </a:ext>
                </a:extLst>
              </a:tr>
              <a:tr h="454755">
                <a:tc>
                  <a:txBody>
                    <a:bodyPr/>
                    <a:lstStyle/>
                    <a:p>
                      <a:r>
                        <a:rPr lang="tr-TR" dirty="0"/>
                        <a:t>E-Dergi</a:t>
                      </a:r>
                    </a:p>
                  </a:txBody>
                  <a:tcPr/>
                </a:tc>
                <a:tc>
                  <a:txBody>
                    <a:bodyPr/>
                    <a:lstStyle/>
                    <a:p>
                      <a:pPr algn="r"/>
                      <a:r>
                        <a:rPr lang="tr-TR" dirty="0"/>
                        <a:t>67.543</a:t>
                      </a:r>
                    </a:p>
                  </a:txBody>
                  <a:tcPr/>
                </a:tc>
                <a:extLst>
                  <a:ext uri="{0D108BD9-81ED-4DB2-BD59-A6C34878D82A}">
                    <a16:rowId xmlns:a16="http://schemas.microsoft.com/office/drawing/2014/main" val="4037081783"/>
                  </a:ext>
                </a:extLst>
              </a:tr>
              <a:tr h="454755">
                <a:tc>
                  <a:txBody>
                    <a:bodyPr/>
                    <a:lstStyle/>
                    <a:p>
                      <a:r>
                        <a:rPr lang="tr-TR" dirty="0"/>
                        <a:t>Veri tabanı</a:t>
                      </a:r>
                    </a:p>
                  </a:txBody>
                  <a:tcPr/>
                </a:tc>
                <a:tc>
                  <a:txBody>
                    <a:bodyPr/>
                    <a:lstStyle/>
                    <a:p>
                      <a:pPr algn="r"/>
                      <a:r>
                        <a:rPr lang="tr-TR" dirty="0"/>
                        <a:t>64</a:t>
                      </a:r>
                    </a:p>
                  </a:txBody>
                  <a:tcPr/>
                </a:tc>
                <a:extLst>
                  <a:ext uri="{0D108BD9-81ED-4DB2-BD59-A6C34878D82A}">
                    <a16:rowId xmlns:a16="http://schemas.microsoft.com/office/drawing/2014/main" val="3196697698"/>
                  </a:ext>
                </a:extLst>
              </a:tr>
              <a:tr h="454755">
                <a:tc>
                  <a:txBody>
                    <a:bodyPr/>
                    <a:lstStyle/>
                    <a:p>
                      <a:r>
                        <a:rPr lang="tr-TR" dirty="0"/>
                        <a:t>E-Kitap</a:t>
                      </a:r>
                    </a:p>
                  </a:txBody>
                  <a:tcPr/>
                </a:tc>
                <a:tc>
                  <a:txBody>
                    <a:bodyPr/>
                    <a:lstStyle/>
                    <a:p>
                      <a:pPr algn="r"/>
                      <a:r>
                        <a:rPr lang="tr-TR" dirty="0"/>
                        <a:t>749.391</a:t>
                      </a:r>
                    </a:p>
                  </a:txBody>
                  <a:tcPr/>
                </a:tc>
                <a:extLst>
                  <a:ext uri="{0D108BD9-81ED-4DB2-BD59-A6C34878D82A}">
                    <a16:rowId xmlns:a16="http://schemas.microsoft.com/office/drawing/2014/main" val="2147063181"/>
                  </a:ext>
                </a:extLst>
              </a:tr>
            </a:tbl>
          </a:graphicData>
        </a:graphic>
      </p:graphicFrame>
      <p:sp>
        <p:nvSpPr>
          <p:cNvPr id="5" name="Slayt Numarası Yer Tutucusu 4"/>
          <p:cNvSpPr>
            <a:spLocks noGrp="1"/>
          </p:cNvSpPr>
          <p:nvPr>
            <p:ph type="sldNum" sz="quarter" idx="12"/>
          </p:nvPr>
        </p:nvSpPr>
        <p:spPr/>
        <p:txBody>
          <a:bodyPr/>
          <a:lstStyle/>
          <a:p>
            <a:fld id="{F302176B-0E47-46AC-8F43-DAB4B8A37D06}" type="slidenum">
              <a:rPr lang="tr-TR" smtClean="0"/>
              <a:t>24</a:t>
            </a:fld>
            <a:endParaRPr lang="tr-TR"/>
          </a:p>
        </p:txBody>
      </p:sp>
      <p:sp>
        <p:nvSpPr>
          <p:cNvPr id="14" name="Dikdörtgen 13">
            <a:extLst>
              <a:ext uri="{FF2B5EF4-FFF2-40B4-BE49-F238E27FC236}">
                <a16:creationId xmlns:a16="http://schemas.microsoft.com/office/drawing/2014/main" id="{C89A7372-8245-44FA-8A36-C019D3EC7B39}"/>
              </a:ext>
            </a:extLst>
          </p:cNvPr>
          <p:cNvSpPr/>
          <p:nvPr/>
        </p:nvSpPr>
        <p:spPr>
          <a:xfrm>
            <a:off x="342059" y="33359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Tree>
    <p:extLst>
      <p:ext uri="{BB962C8B-B14F-4D97-AF65-F5344CB8AC3E}">
        <p14:creationId xmlns:p14="http://schemas.microsoft.com/office/powerpoint/2010/main" val="328941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FB5291D3-4F11-FA2A-912D-81881D0E85EF}"/>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F4E762CB-2ACD-3857-3BC1-D02C2863FB13}"/>
              </a:ext>
            </a:extLst>
          </p:cNvPr>
          <p:cNvSpPr/>
          <p:nvPr/>
        </p:nvSpPr>
        <p:spPr>
          <a:xfrm>
            <a:off x="313754" y="1772816"/>
            <a:ext cx="4176985" cy="3742179"/>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Kütüphaneye Nasıl Üye Olabilirim? </a:t>
            </a: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Üyelik İşlemlerini 2 şekilde yapabilirsiniz.</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Kütüphane web sayfasındaki Üye Ol formunu doldurarak, </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err="1">
                <a:ea typeface="+mn-lt"/>
                <a:cs typeface="+mn-lt"/>
                <a:sym typeface="Wingdings" panose="05000000000000000000" pitchFamily="2" charset="2"/>
              </a:rPr>
              <a:t>VETİS’e</a:t>
            </a:r>
            <a:r>
              <a:rPr lang="tr-TR" sz="2000" dirty="0">
                <a:ea typeface="+mn-lt"/>
                <a:cs typeface="+mn-lt"/>
                <a:sym typeface="Wingdings" panose="05000000000000000000" pitchFamily="2" charset="2"/>
              </a:rPr>
              <a:t> (kampüs dışı erişim) kayıt ol formunu doldurarak  </a:t>
            </a:r>
          </a:p>
          <a:p>
            <a:pPr marL="181463" indent="-181463">
              <a:spcBef>
                <a:spcPts val="635"/>
              </a:spcBef>
              <a:spcAft>
                <a:spcPts val="635"/>
              </a:spcAft>
              <a:buClr>
                <a:srgbClr val="336699"/>
              </a:buClr>
              <a:buFont typeface="Wingdings"/>
              <a:buChar char="§"/>
            </a:pPr>
            <a:r>
              <a:rPr lang="tr-TR" sz="2000" dirty="0">
                <a:ea typeface="+mn-lt"/>
                <a:cs typeface="+mn-lt"/>
              </a:rPr>
              <a:t>Üye olunca ödünç kitap alabilir, kampüs dışından elektronik kaynaklardan yararlanabilirsiniz.</a:t>
            </a:r>
          </a:p>
        </p:txBody>
      </p:sp>
      <p:pic>
        <p:nvPicPr>
          <p:cNvPr id="10" name="Resim 9">
            <a:extLst>
              <a:ext uri="{FF2B5EF4-FFF2-40B4-BE49-F238E27FC236}">
                <a16:creationId xmlns:a16="http://schemas.microsoft.com/office/drawing/2014/main" id="{19411369-50A5-ED10-BB53-365C44841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7210" y="1508299"/>
            <a:ext cx="4089567" cy="4320480"/>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25</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09357529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2284071-B959-D0F4-F551-29E9B50E539A}"/>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33F86B7F-BBCC-D410-61FC-4F382ED731A5}"/>
              </a:ext>
            </a:extLst>
          </p:cNvPr>
          <p:cNvSpPr/>
          <p:nvPr/>
        </p:nvSpPr>
        <p:spPr>
          <a:xfrm>
            <a:off x="313754" y="1604148"/>
            <a:ext cx="4176985" cy="4585808"/>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Kütüphaneye Kampüs Dışı Erişim Mümkün mü?</a:t>
            </a:r>
            <a:r>
              <a:rPr lang="tr-TR" sz="2000" dirty="0">
                <a:solidFill>
                  <a:schemeClr val="bg1">
                    <a:lumMod val="65000"/>
                  </a:schemeClr>
                </a:solidFill>
              </a:rPr>
              <a:t> </a:t>
            </a: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VETİS (Kampüs Dışı Erişim) Uygulaması ile erişim sağlayabilirsiniz.</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a:ea typeface="+mn-lt"/>
                <a:cs typeface="+mn-lt"/>
              </a:rPr>
              <a:t>Kayıt olmak için kurumsal e-posta adresine sahip olmanız gerekmektedir.</a:t>
            </a:r>
            <a:endParaRPr lang="tr-TR" sz="2000" dirty="0">
              <a:ea typeface="+mn-lt"/>
              <a:cs typeface="+mn-lt"/>
              <a:sym typeface="Wingdings" panose="05000000000000000000" pitchFamily="2" charset="2"/>
            </a:endParaRP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VETİS’E kayıt olduğunuzda, Kütüphaneye üyeliğiniz aktifleşir ve Veri tabanlarından yararlanmaya başlaya bilirsiniz.</a:t>
            </a:r>
            <a:endParaRPr lang="tr-TR" sz="2000" dirty="0">
              <a:ea typeface="+mn-lt"/>
              <a:cs typeface="+mn-lt"/>
            </a:endParaRPr>
          </a:p>
          <a:p>
            <a:pPr marL="140130" indent="-140130">
              <a:spcBef>
                <a:spcPts val="635"/>
              </a:spcBef>
              <a:spcAft>
                <a:spcPts val="635"/>
              </a:spcAft>
              <a:buClr>
                <a:srgbClr val="9999FF"/>
              </a:buClr>
              <a:buFont typeface="Wingdings" panose="05000000000000000000" pitchFamily="2" charset="2"/>
              <a:buChar char="§"/>
            </a:pPr>
            <a:endParaRPr lang="tr-TR" sz="1482" dirty="0">
              <a:solidFill>
                <a:srgbClr val="FF0000"/>
              </a:solidFill>
            </a:endParaRPr>
          </a:p>
        </p:txBody>
      </p:sp>
      <p:pic>
        <p:nvPicPr>
          <p:cNvPr id="10" name="İçerik Yer Tutucusu 6">
            <a:extLst>
              <a:ext uri="{FF2B5EF4-FFF2-40B4-BE49-F238E27FC236}">
                <a16:creationId xmlns:a16="http://schemas.microsoft.com/office/drawing/2014/main" id="{E3516181-C74A-AFA7-9A10-61DA4AF885C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67210" y="1916832"/>
            <a:ext cx="4229342" cy="3960440"/>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26</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8191729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CEC7B1E-5F87-2DFC-4F07-49FB0EC3816F}"/>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397BF14A-EA51-343E-7B25-343B306D3EF0}"/>
              </a:ext>
            </a:extLst>
          </p:cNvPr>
          <p:cNvSpPr/>
          <p:nvPr/>
        </p:nvSpPr>
        <p:spPr>
          <a:xfrm>
            <a:off x="179513" y="1616654"/>
            <a:ext cx="4032448" cy="5047473"/>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İhtiyacım Olan Kaynaklara Nasıl Erişebilirim?</a:t>
            </a:r>
            <a:r>
              <a:rPr lang="tr-TR" sz="2000" dirty="0">
                <a:solidFill>
                  <a:schemeClr val="tx2"/>
                </a:solidFill>
              </a:rPr>
              <a:t> </a:t>
            </a: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Basılı yayınlara, 2 şekilde erişim: katalog tarama ve cep kütüphanem uygulaması ile  </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a:ea typeface="+mn-lt"/>
                <a:cs typeface="+mn-lt"/>
              </a:rPr>
              <a:t>Cep kütüphanem uygulaması için üyelik ve uygulamayı indirme gerekmektedir.</a:t>
            </a:r>
            <a:endParaRPr lang="tr-TR" sz="2000" dirty="0">
              <a:ea typeface="+mn-lt"/>
              <a:cs typeface="+mn-lt"/>
              <a:sym typeface="Wingdings" panose="05000000000000000000" pitchFamily="2" charset="2"/>
            </a:endParaRP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e-kaynaklara erişim ise veri tabanları arama aracı ile yapılmaktadır</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Kampüs dışında e-kaynaklara erişim için ise </a:t>
            </a:r>
            <a:r>
              <a:rPr lang="tr-TR" sz="2000" dirty="0" err="1">
                <a:ea typeface="+mn-lt"/>
                <a:cs typeface="+mn-lt"/>
                <a:sym typeface="Wingdings" panose="05000000000000000000" pitchFamily="2" charset="2"/>
              </a:rPr>
              <a:t>Vetis</a:t>
            </a:r>
            <a:r>
              <a:rPr lang="tr-TR" sz="2000" dirty="0">
                <a:ea typeface="+mn-lt"/>
                <a:cs typeface="+mn-lt"/>
                <a:sym typeface="Wingdings" panose="05000000000000000000" pitchFamily="2" charset="2"/>
              </a:rPr>
              <a:t> üyeliği gerekmektedir.</a:t>
            </a:r>
            <a:endParaRPr lang="tr-TR" sz="2000" dirty="0">
              <a:ea typeface="+mn-lt"/>
              <a:cs typeface="+mn-lt"/>
            </a:endParaRPr>
          </a:p>
          <a:p>
            <a:pPr marL="140130" indent="-140130">
              <a:spcBef>
                <a:spcPts val="635"/>
              </a:spcBef>
              <a:spcAft>
                <a:spcPts val="635"/>
              </a:spcAft>
              <a:buClr>
                <a:srgbClr val="9999FF"/>
              </a:buClr>
              <a:buFont typeface="Wingdings" panose="05000000000000000000" pitchFamily="2" charset="2"/>
              <a:buChar char="§"/>
            </a:pPr>
            <a:endParaRPr lang="tr-TR" sz="1482" b="1" dirty="0">
              <a:solidFill>
                <a:srgbClr val="C00000"/>
              </a:solidFill>
            </a:endParaRPr>
          </a:p>
        </p:txBody>
      </p:sp>
      <p:pic>
        <p:nvPicPr>
          <p:cNvPr id="10" name="Resim 9">
            <a:extLst>
              <a:ext uri="{FF2B5EF4-FFF2-40B4-BE49-F238E27FC236}">
                <a16:creationId xmlns:a16="http://schemas.microsoft.com/office/drawing/2014/main" id="{230B37F6-661B-CF45-3D6C-382580F524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1844824"/>
            <a:ext cx="4796558" cy="4190918"/>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27</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7624007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87D34CF-ED07-0860-B436-FC6423847013}"/>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05CFBC50-57D6-A7CE-5546-8C7A13C98E79}"/>
              </a:ext>
            </a:extLst>
          </p:cNvPr>
          <p:cNvSpPr/>
          <p:nvPr/>
        </p:nvSpPr>
        <p:spPr>
          <a:xfrm>
            <a:off x="311472" y="1677479"/>
            <a:ext cx="3466158" cy="4511621"/>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Katalog Tarama Nedir?</a:t>
            </a:r>
            <a:r>
              <a:rPr lang="tr-TR" sz="2000" dirty="0">
                <a:solidFill>
                  <a:schemeClr val="bg1">
                    <a:lumMod val="65000"/>
                  </a:schemeClr>
                </a:solidFill>
              </a:rPr>
              <a:t> </a:t>
            </a:r>
          </a:p>
          <a:p>
            <a:pPr marL="181463" indent="-181463">
              <a:spcBef>
                <a:spcPts val="635"/>
              </a:spcBef>
              <a:spcAft>
                <a:spcPts val="635"/>
              </a:spcAft>
              <a:buClr>
                <a:srgbClr val="336699"/>
              </a:buClr>
              <a:buFont typeface="Wingdings"/>
              <a:buChar char="§"/>
            </a:pPr>
            <a:r>
              <a:rPr lang="tr-TR" sz="2000" dirty="0">
                <a:ea typeface="+mn-lt"/>
                <a:cs typeface="+mn-lt"/>
              </a:rPr>
              <a:t>Yararlanmak istediğiniz yayın; </a:t>
            </a:r>
          </a:p>
          <a:p>
            <a:pPr marL="181463" indent="-181463">
              <a:spcBef>
                <a:spcPts val="635"/>
              </a:spcBef>
              <a:spcAft>
                <a:spcPts val="635"/>
              </a:spcAft>
              <a:buClr>
                <a:srgbClr val="336699"/>
              </a:buClr>
              <a:buFont typeface="Wingdings"/>
              <a:buChar char="§"/>
            </a:pPr>
            <a:r>
              <a:rPr lang="tr-TR" sz="2000" dirty="0">
                <a:ea typeface="+mn-lt"/>
                <a:cs typeface="+mn-lt"/>
              </a:rPr>
              <a:t>Kütüphane koleksiyonunda mevcut mu?</a:t>
            </a:r>
          </a:p>
          <a:p>
            <a:pPr marL="181463" indent="-181463">
              <a:spcBef>
                <a:spcPts val="635"/>
              </a:spcBef>
              <a:spcAft>
                <a:spcPts val="635"/>
              </a:spcAft>
              <a:buClr>
                <a:srgbClr val="336699"/>
              </a:buClr>
              <a:buFont typeface="Wingdings"/>
              <a:buChar char="§"/>
            </a:pPr>
            <a:r>
              <a:rPr lang="tr-TR" sz="2000" dirty="0">
                <a:ea typeface="+mn-lt"/>
                <a:cs typeface="+mn-lt"/>
              </a:rPr>
              <a:t>Mevcut ise rafta mı, ödünçte mi? </a:t>
            </a:r>
          </a:p>
          <a:p>
            <a:pPr marL="181463" indent="-181463">
              <a:spcBef>
                <a:spcPts val="635"/>
              </a:spcBef>
              <a:spcAft>
                <a:spcPts val="635"/>
              </a:spcAft>
              <a:buClr>
                <a:srgbClr val="336699"/>
              </a:buClr>
              <a:buFont typeface="Wingdings"/>
              <a:buChar char="§"/>
            </a:pPr>
            <a:r>
              <a:rPr lang="tr-TR" sz="2000" dirty="0">
                <a:ea typeface="+mn-lt"/>
                <a:cs typeface="+mn-lt"/>
              </a:rPr>
              <a:t>Ödünçte ise iade tarihini öğrenebilir ve yayın için ayırtma talep edebilirsiniz.</a:t>
            </a:r>
          </a:p>
          <a:p>
            <a:pPr marL="181463" indent="-181463">
              <a:spcBef>
                <a:spcPts val="635"/>
              </a:spcBef>
              <a:spcAft>
                <a:spcPts val="635"/>
              </a:spcAft>
              <a:buClr>
                <a:srgbClr val="336699"/>
              </a:buClr>
              <a:buFont typeface="Wingdings"/>
              <a:buChar char="§"/>
            </a:pPr>
            <a:r>
              <a:rPr lang="tr-TR" sz="2000" dirty="0">
                <a:ea typeface="+mn-lt"/>
                <a:cs typeface="+mn-lt"/>
              </a:rPr>
              <a:t>Taramalarınızı eser adı, yazar adı vb. alanlarda gerçekleştirebilirsiniz.</a:t>
            </a:r>
          </a:p>
        </p:txBody>
      </p:sp>
      <p:pic>
        <p:nvPicPr>
          <p:cNvPr id="10" name="1 Resim" descr="Katalog Tarama.png">
            <a:extLst>
              <a:ext uri="{FF2B5EF4-FFF2-40B4-BE49-F238E27FC236}">
                <a16:creationId xmlns:a16="http://schemas.microsoft.com/office/drawing/2014/main" id="{A7FB64D1-5B71-F2E6-5A92-8199ADC351C5}"/>
              </a:ext>
            </a:extLst>
          </p:cNvPr>
          <p:cNvPicPr>
            <a:picLocks noChangeAspect="1"/>
          </p:cNvPicPr>
          <p:nvPr/>
        </p:nvPicPr>
        <p:blipFill>
          <a:blip r:embed="rId2" cstate="print"/>
          <a:stretch>
            <a:fillRect/>
          </a:stretch>
        </p:blipFill>
        <p:spPr>
          <a:xfrm>
            <a:off x="3971829" y="2025077"/>
            <a:ext cx="4842942"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ayt Numarası Yer Tutucusu 1"/>
          <p:cNvSpPr>
            <a:spLocks noGrp="1"/>
          </p:cNvSpPr>
          <p:nvPr>
            <p:ph type="sldNum" sz="quarter" idx="12"/>
          </p:nvPr>
        </p:nvSpPr>
        <p:spPr/>
        <p:txBody>
          <a:bodyPr/>
          <a:lstStyle/>
          <a:p>
            <a:fld id="{F302176B-0E47-46AC-8F43-DAB4B8A37D06}" type="slidenum">
              <a:rPr lang="tr-TR" smtClean="0"/>
              <a:t>28</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9467133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CFF17EE-12FC-BE14-DE50-61205EC1AB57}"/>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F8C0525D-B50E-79C2-B048-1B07A317DF37}"/>
              </a:ext>
            </a:extLst>
          </p:cNvPr>
          <p:cNvSpPr/>
          <p:nvPr/>
        </p:nvSpPr>
        <p:spPr>
          <a:xfrm>
            <a:off x="310546" y="1563740"/>
            <a:ext cx="4311609" cy="4357732"/>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Hangi Veri Tabanlarına Erişebilirim?</a:t>
            </a:r>
            <a:r>
              <a:rPr lang="tr-TR" sz="2000" dirty="0">
                <a:solidFill>
                  <a:schemeClr val="tx2"/>
                </a:solidFill>
              </a:rPr>
              <a:t> </a:t>
            </a:r>
          </a:p>
          <a:p>
            <a:pPr marL="181463" indent="-181463">
              <a:spcBef>
                <a:spcPts val="635"/>
              </a:spcBef>
              <a:spcAft>
                <a:spcPts val="635"/>
              </a:spcAft>
              <a:buClr>
                <a:srgbClr val="336699"/>
              </a:buClr>
              <a:buFont typeface="Wingdings"/>
              <a:buChar char="§"/>
            </a:pPr>
            <a:r>
              <a:rPr lang="tr-TR" sz="2000" dirty="0">
                <a:ea typeface="+mn-lt"/>
                <a:cs typeface="+mn-lt"/>
              </a:rPr>
              <a:t>Kütüphanemizin sağladığı 64 adet veri tabanından öğrencilerin en çok yararlandıkları; </a:t>
            </a:r>
          </a:p>
          <a:p>
            <a:pPr marL="181463" indent="-181463">
              <a:spcBef>
                <a:spcPts val="635"/>
              </a:spcBef>
              <a:spcAft>
                <a:spcPts val="635"/>
              </a:spcAft>
              <a:buClr>
                <a:srgbClr val="336699"/>
              </a:buClr>
              <a:buFont typeface="Wingdings"/>
              <a:buChar char="§"/>
            </a:pPr>
            <a:r>
              <a:rPr lang="tr-TR" sz="2000" dirty="0" err="1">
                <a:ea typeface="+mn-lt"/>
                <a:cs typeface="+mn-lt"/>
              </a:rPr>
              <a:t>Rosetta</a:t>
            </a:r>
            <a:r>
              <a:rPr lang="tr-TR" sz="2000" dirty="0">
                <a:ea typeface="+mn-lt"/>
                <a:cs typeface="+mn-lt"/>
              </a:rPr>
              <a:t> Stone(Online Dil Eğitim Aracı) </a:t>
            </a:r>
          </a:p>
          <a:p>
            <a:pPr marL="181463" indent="-181463">
              <a:spcBef>
                <a:spcPts val="635"/>
              </a:spcBef>
              <a:spcAft>
                <a:spcPts val="635"/>
              </a:spcAft>
              <a:buClr>
                <a:srgbClr val="336699"/>
              </a:buClr>
              <a:buFont typeface="Wingdings"/>
              <a:buChar char="§"/>
            </a:pPr>
            <a:r>
              <a:rPr lang="tr-TR" sz="2000" dirty="0" err="1">
                <a:ea typeface="+mn-lt"/>
                <a:cs typeface="+mn-lt"/>
              </a:rPr>
              <a:t>Vidobu</a:t>
            </a:r>
            <a:r>
              <a:rPr lang="tr-TR" sz="2000" dirty="0">
                <a:ea typeface="+mn-lt"/>
                <a:cs typeface="+mn-lt"/>
              </a:rPr>
              <a:t>(Online Video Eğitim Platformu) </a:t>
            </a:r>
          </a:p>
          <a:p>
            <a:pPr marL="181463" indent="-181463">
              <a:spcBef>
                <a:spcPts val="635"/>
              </a:spcBef>
              <a:spcAft>
                <a:spcPts val="635"/>
              </a:spcAft>
              <a:buClr>
                <a:srgbClr val="336699"/>
              </a:buClr>
              <a:buFont typeface="Wingdings"/>
              <a:buChar char="§"/>
            </a:pPr>
            <a:r>
              <a:rPr lang="tr-TR" sz="2000" dirty="0" err="1">
                <a:ea typeface="+mn-lt"/>
                <a:cs typeface="+mn-lt"/>
              </a:rPr>
              <a:t>Turcademy</a:t>
            </a:r>
            <a:r>
              <a:rPr lang="tr-TR" sz="2000" dirty="0">
                <a:ea typeface="+mn-lt"/>
                <a:cs typeface="+mn-lt"/>
              </a:rPr>
              <a:t>(Türkçe E-Kitap Platformu) </a:t>
            </a:r>
          </a:p>
          <a:p>
            <a:pPr marL="181463" indent="-181463">
              <a:spcBef>
                <a:spcPts val="635"/>
              </a:spcBef>
              <a:spcAft>
                <a:spcPts val="635"/>
              </a:spcAft>
              <a:buClr>
                <a:srgbClr val="336699"/>
              </a:buClr>
              <a:buFont typeface="Wingdings"/>
              <a:buChar char="§"/>
            </a:pPr>
            <a:r>
              <a:rPr lang="tr-TR" sz="2000" dirty="0" err="1">
                <a:ea typeface="+mn-lt"/>
                <a:cs typeface="+mn-lt"/>
              </a:rPr>
              <a:t>Hiperkitap</a:t>
            </a:r>
            <a:r>
              <a:rPr lang="tr-TR" sz="2000" dirty="0">
                <a:ea typeface="+mn-lt"/>
                <a:cs typeface="+mn-lt"/>
              </a:rPr>
              <a:t> (Türkçe E-Kitap Platformu)</a:t>
            </a:r>
          </a:p>
          <a:p>
            <a:pPr marL="181463" indent="-181463">
              <a:spcBef>
                <a:spcPts val="635"/>
              </a:spcBef>
              <a:spcAft>
                <a:spcPts val="635"/>
              </a:spcAft>
              <a:buClr>
                <a:srgbClr val="336699"/>
              </a:buClr>
              <a:buFont typeface="Wingdings"/>
              <a:buChar char="§"/>
            </a:pPr>
            <a:r>
              <a:rPr lang="tr-TR" sz="2000" dirty="0">
                <a:ea typeface="+mn-lt"/>
                <a:cs typeface="+mn-lt"/>
              </a:rPr>
              <a:t>Complete </a:t>
            </a:r>
            <a:r>
              <a:rPr lang="tr-TR" sz="2000" dirty="0" err="1">
                <a:ea typeface="+mn-lt"/>
                <a:cs typeface="+mn-lt"/>
              </a:rPr>
              <a:t>Anatomy</a:t>
            </a:r>
            <a:r>
              <a:rPr lang="tr-TR" sz="2000" dirty="0">
                <a:ea typeface="+mn-lt"/>
                <a:cs typeface="+mn-lt"/>
              </a:rPr>
              <a:t> (anatomi platformu 3D insan modeli ile) </a:t>
            </a:r>
          </a:p>
        </p:txBody>
      </p:sp>
      <p:pic>
        <p:nvPicPr>
          <p:cNvPr id="10" name="İçerik Yer Tutucusu 7">
            <a:extLst>
              <a:ext uri="{FF2B5EF4-FFF2-40B4-BE49-F238E27FC236}">
                <a16:creationId xmlns:a16="http://schemas.microsoft.com/office/drawing/2014/main" id="{A56FAE2C-523A-8F6B-E777-B897645A9E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0911" y="1921200"/>
            <a:ext cx="1426683" cy="1807415"/>
          </a:xfrm>
          <a:prstGeom prst="rect">
            <a:avLst/>
          </a:prstGeom>
          <a:ln>
            <a:noFill/>
          </a:ln>
          <a:effectLst>
            <a:softEdge rad="112500"/>
          </a:effectLst>
        </p:spPr>
      </p:pic>
      <p:pic>
        <p:nvPicPr>
          <p:cNvPr id="11" name="Resim 10">
            <a:extLst>
              <a:ext uri="{FF2B5EF4-FFF2-40B4-BE49-F238E27FC236}">
                <a16:creationId xmlns:a16="http://schemas.microsoft.com/office/drawing/2014/main" id="{3D64CC34-22B8-CDDA-72E0-CDC6360E52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214" y="4105586"/>
            <a:ext cx="3890878" cy="1817697"/>
          </a:xfrm>
          <a:prstGeom prst="rect">
            <a:avLst/>
          </a:prstGeom>
        </p:spPr>
      </p:pic>
      <p:pic>
        <p:nvPicPr>
          <p:cNvPr id="12" name="İçerik Yer Tutucusu 4">
            <a:extLst>
              <a:ext uri="{FF2B5EF4-FFF2-40B4-BE49-F238E27FC236}">
                <a16:creationId xmlns:a16="http://schemas.microsoft.com/office/drawing/2014/main" id="{241EF2CF-158D-9530-D494-082F288BF8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653" y="1882311"/>
            <a:ext cx="1407885" cy="20141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Slayt Numarası Yer Tutucusu 1"/>
          <p:cNvSpPr>
            <a:spLocks noGrp="1"/>
          </p:cNvSpPr>
          <p:nvPr>
            <p:ph type="sldNum" sz="quarter" idx="12"/>
          </p:nvPr>
        </p:nvSpPr>
        <p:spPr/>
        <p:txBody>
          <a:bodyPr/>
          <a:lstStyle/>
          <a:p>
            <a:fld id="{F302176B-0E47-46AC-8F43-DAB4B8A37D06}" type="slidenum">
              <a:rPr lang="tr-TR" smtClean="0"/>
              <a:t>29</a:t>
            </a:fld>
            <a:endParaRPr lang="tr-TR"/>
          </a:p>
        </p:txBody>
      </p:sp>
      <p:pic>
        <p:nvPicPr>
          <p:cNvPr id="15"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20530665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3814751282"/>
              </p:ext>
            </p:extLst>
          </p:nvPr>
        </p:nvGraphicFramePr>
        <p:xfrm>
          <a:off x="110383" y="1787624"/>
          <a:ext cx="8908334" cy="4233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8 Dikdörtgen"/>
          <p:cNvSpPr txBox="1">
            <a:spLocks/>
          </p:cNvSpPr>
          <p:nvPr/>
        </p:nvSpPr>
        <p:spPr>
          <a:xfrm>
            <a:off x="532102" y="764704"/>
            <a:ext cx="8064896"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KIRKLARELİ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ÜNİVERSİTESİ AKADEMİK YAPISI</a:t>
            </a: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a:t>
            </a:fld>
            <a:endParaRPr lang="tr-TR"/>
          </a:p>
        </p:txBody>
      </p:sp>
    </p:spTree>
    <p:extLst>
      <p:ext uri="{BB962C8B-B14F-4D97-AF65-F5344CB8AC3E}">
        <p14:creationId xmlns:p14="http://schemas.microsoft.com/office/powerpoint/2010/main" val="1354814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a:p>
          <a:p>
            <a:pPr marL="0" indent="0" algn="ctr">
              <a:buNone/>
            </a:pPr>
            <a:endParaRPr lang="tr-TR" dirty="0"/>
          </a:p>
          <a:p>
            <a:pPr marL="0" indent="0" algn="ctr">
              <a:buNone/>
            </a:pPr>
            <a:r>
              <a:rPr lang="tr-TR" sz="4000" b="1" dirty="0">
                <a:solidFill>
                  <a:schemeClr val="tx2"/>
                </a:solidFill>
              </a:rPr>
              <a:t>Sağlık, Kültür ve Spor Daire Başkanlığı Hizmetleri</a:t>
            </a:r>
          </a:p>
        </p:txBody>
      </p:sp>
      <p:sp>
        <p:nvSpPr>
          <p:cNvPr id="4" name="Slayt Numarası Yer Tutucusu 3"/>
          <p:cNvSpPr>
            <a:spLocks noGrp="1"/>
          </p:cNvSpPr>
          <p:nvPr>
            <p:ph type="sldNum" sz="quarter" idx="12"/>
          </p:nvPr>
        </p:nvSpPr>
        <p:spPr/>
        <p:txBody>
          <a:bodyPr/>
          <a:lstStyle/>
          <a:p>
            <a:fld id="{F302176B-0E47-46AC-8F43-DAB4B8A37D06}" type="slidenum">
              <a:rPr lang="tr-TR" smtClean="0"/>
              <a:t>30</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504706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ikdörtgen 32">
            <a:extLst>
              <a:ext uri="{FF2B5EF4-FFF2-40B4-BE49-F238E27FC236}">
                <a16:creationId xmlns:a16="http://schemas.microsoft.com/office/drawing/2014/main" id="{60D4E687-C960-AAF3-3981-572885EF235F}"/>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sp>
        <p:nvSpPr>
          <p:cNvPr id="34" name="Dikdörtgen 3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39" name="Dikdörtgen 28">
            <a:extLst>
              <a:ext uri="{FF2B5EF4-FFF2-40B4-BE49-F238E27FC236}">
                <a16:creationId xmlns:a16="http://schemas.microsoft.com/office/drawing/2014/main" id="{15DF994C-6137-2C68-B605-B61C61D22D97}"/>
              </a:ext>
            </a:extLst>
          </p:cNvPr>
          <p:cNvSpPr/>
          <p:nvPr/>
        </p:nvSpPr>
        <p:spPr>
          <a:xfrm>
            <a:off x="426295" y="1700808"/>
            <a:ext cx="4793777" cy="3170099"/>
          </a:xfrm>
          <a:prstGeom prst="rect">
            <a:avLst/>
          </a:prstGeom>
        </p:spPr>
        <p:txBody>
          <a:bodyPr wrap="square">
            <a:spAutoFit/>
          </a:bodyPr>
          <a:lstStyle/>
          <a:p>
            <a:pPr marL="88995" indent="-88995">
              <a:spcBef>
                <a:spcPts val="590"/>
              </a:spcBef>
              <a:spcAft>
                <a:spcPts val="590"/>
              </a:spcAft>
              <a:buClr>
                <a:srgbClr val="6666FF"/>
              </a:buClr>
            </a:pPr>
            <a:r>
              <a:rPr lang="tr-TR" sz="2000" b="1" dirty="0">
                <a:solidFill>
                  <a:schemeClr val="tx2"/>
                </a:solidFill>
              </a:rPr>
              <a:t>Ne gibi hizmetler sunulmaktadır?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Sağlık Hizmetleri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Beslenme Hizmetleri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Sosyal Hizmetler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Burs Hizmetleri</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Spor Hizmetleri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Psikolojik Danışma ve Rehberlik Hizmetleri </a:t>
            </a:r>
          </a:p>
        </p:txBody>
      </p:sp>
      <p:sp>
        <p:nvSpPr>
          <p:cNvPr id="2" name="Slayt Numarası Yer Tutucusu 1"/>
          <p:cNvSpPr>
            <a:spLocks noGrp="1"/>
          </p:cNvSpPr>
          <p:nvPr>
            <p:ph type="sldNum" sz="quarter" idx="12"/>
          </p:nvPr>
        </p:nvSpPr>
        <p:spPr/>
        <p:txBody>
          <a:bodyPr/>
          <a:lstStyle/>
          <a:p>
            <a:fld id="{F302176B-0E47-46AC-8F43-DAB4B8A37D06}" type="slidenum">
              <a:rPr lang="tr-TR" smtClean="0"/>
              <a:t>31</a:t>
            </a:fld>
            <a:endParaRPr lang="tr-TR"/>
          </a:p>
        </p:txBody>
      </p:sp>
      <p:pic>
        <p:nvPicPr>
          <p:cNvPr id="12"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3770387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DC170CBE-3F4E-C932-7B26-98F85D51899D}"/>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graphicFrame>
        <p:nvGraphicFramePr>
          <p:cNvPr id="7" name="Tablo 6">
            <a:extLst>
              <a:ext uri="{FF2B5EF4-FFF2-40B4-BE49-F238E27FC236}">
                <a16:creationId xmlns:a16="http://schemas.microsoft.com/office/drawing/2014/main" id="{EFAD8F29-280B-E1EB-8A20-B1F8867BDFC5}"/>
              </a:ext>
            </a:extLst>
          </p:cNvPr>
          <p:cNvGraphicFramePr>
            <a:graphicFrameLocks noGrp="1"/>
          </p:cNvGraphicFramePr>
          <p:nvPr/>
        </p:nvGraphicFramePr>
        <p:xfrm>
          <a:off x="4582023" y="2613606"/>
          <a:ext cx="2268799" cy="2540570"/>
        </p:xfrm>
        <a:graphic>
          <a:graphicData uri="http://schemas.openxmlformats.org/drawingml/2006/table">
            <a:tbl>
              <a:tblPr firstRow="1" bandRow="1">
                <a:tableStyleId>{912C8C85-51F0-491E-9774-3900AFEF0FD7}</a:tableStyleId>
              </a:tblPr>
              <a:tblGrid>
                <a:gridCol w="2268799">
                  <a:extLst>
                    <a:ext uri="{9D8B030D-6E8A-4147-A177-3AD203B41FA5}">
                      <a16:colId xmlns:a16="http://schemas.microsoft.com/office/drawing/2014/main" val="20000"/>
                    </a:ext>
                  </a:extLst>
                </a:gridCol>
              </a:tblGrid>
              <a:tr h="2540570">
                <a:tc>
                  <a:txBody>
                    <a:bodyPr/>
                    <a:lstStyle/>
                    <a:p>
                      <a:pPr marL="87313" indent="0" algn="l">
                        <a:lnSpc>
                          <a:spcPct val="100000"/>
                        </a:lnSpc>
                        <a:spcBef>
                          <a:spcPts val="1200"/>
                        </a:spcBef>
                        <a:spcAft>
                          <a:spcPts val="1200"/>
                        </a:spcAft>
                        <a:buFontTx/>
                        <a:buNone/>
                      </a:pPr>
                      <a:endParaRPr lang="tr-TR" sz="1200" b="0" i="0" baseline="0">
                        <a:solidFill>
                          <a:schemeClr val="bg1">
                            <a:lumMod val="75000"/>
                          </a:schemeClr>
                        </a:solidFill>
                        <a:latin typeface="+mj-lt"/>
                      </a:endParaRP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651B06EF-BBCF-38F6-A9FA-6D866C0F1EFC}"/>
              </a:ext>
            </a:extLst>
          </p:cNvPr>
          <p:cNvSpPr/>
          <p:nvPr/>
        </p:nvSpPr>
        <p:spPr>
          <a:xfrm>
            <a:off x="611560" y="1844824"/>
            <a:ext cx="6408712" cy="3172279"/>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Ne Gibi Sağlık Hizmetleri Bulunmaktadır?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Üniversitemiz öğrencilerinin ve personelinin sağlık sorunlarında ilk başvuru merkezi, Merkez kampüsümüzde derslik 1 ve 2 de hizmet veren Acil Müdahale Merkezileridir.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Ayrıca merkez kampüsümüzde bulunan Sağlık Ocağı, 1 aile hekimi ve 1 hemşire ile hafta içi her gün hizmet vermektedir.</a:t>
            </a:r>
          </a:p>
          <a:p>
            <a:pPr marL="107973" indent="-107973" defTabSz="429212">
              <a:spcBef>
                <a:spcPts val="488"/>
              </a:spcBef>
              <a:spcAft>
                <a:spcPts val="488"/>
              </a:spcAft>
              <a:buClr>
                <a:srgbClr val="9999FF"/>
              </a:buClr>
              <a:buFont typeface="Wingdings" panose="05000000000000000000" pitchFamily="2" charset="2"/>
              <a:buChar char="§"/>
            </a:pPr>
            <a:endParaRPr lang="tr-TR" sz="1181" dirty="0">
              <a:solidFill>
                <a:prstClr val="black"/>
              </a:solidFill>
              <a:latin typeface="Century Gothic"/>
              <a:sym typeface="Wingdings" panose="05000000000000000000" pitchFamily="2" charset="2"/>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32</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938894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4FF6F56-0CB4-3344-9D8B-DDB4EE75D037}"/>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graphicFrame>
        <p:nvGraphicFramePr>
          <p:cNvPr id="7" name="Tablo 6">
            <a:extLst>
              <a:ext uri="{FF2B5EF4-FFF2-40B4-BE49-F238E27FC236}">
                <a16:creationId xmlns:a16="http://schemas.microsoft.com/office/drawing/2014/main" id="{314BF572-6653-1532-2E31-FB540AFD6FEC}"/>
              </a:ext>
            </a:extLst>
          </p:cNvPr>
          <p:cNvGraphicFramePr>
            <a:graphicFrameLocks noGrp="1"/>
          </p:cNvGraphicFramePr>
          <p:nvPr/>
        </p:nvGraphicFramePr>
        <p:xfrm>
          <a:off x="4582023" y="2613606"/>
          <a:ext cx="2268799" cy="2540570"/>
        </p:xfrm>
        <a:graphic>
          <a:graphicData uri="http://schemas.openxmlformats.org/drawingml/2006/table">
            <a:tbl>
              <a:tblPr firstRow="1" bandRow="1">
                <a:tableStyleId>{912C8C85-51F0-491E-9774-3900AFEF0FD7}</a:tableStyleId>
              </a:tblPr>
              <a:tblGrid>
                <a:gridCol w="2268799">
                  <a:extLst>
                    <a:ext uri="{9D8B030D-6E8A-4147-A177-3AD203B41FA5}">
                      <a16:colId xmlns:a16="http://schemas.microsoft.com/office/drawing/2014/main" val="20000"/>
                    </a:ext>
                  </a:extLst>
                </a:gridCol>
              </a:tblGrid>
              <a:tr h="2540570">
                <a:tc>
                  <a:txBody>
                    <a:bodyPr/>
                    <a:lstStyle/>
                    <a:p>
                      <a:pPr marL="87313" indent="0" algn="l">
                        <a:lnSpc>
                          <a:spcPct val="100000"/>
                        </a:lnSpc>
                        <a:spcBef>
                          <a:spcPts val="1200"/>
                        </a:spcBef>
                        <a:spcAft>
                          <a:spcPts val="1200"/>
                        </a:spcAft>
                        <a:buFontTx/>
                        <a:buNone/>
                      </a:pPr>
                      <a:endParaRPr lang="tr-TR" sz="1200" b="0" i="0" baseline="0">
                        <a:solidFill>
                          <a:schemeClr val="bg1">
                            <a:lumMod val="75000"/>
                          </a:schemeClr>
                        </a:solidFill>
                        <a:latin typeface="+mj-lt"/>
                      </a:endParaRP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3174A980-C8D8-CE5A-F7FB-7AFD7568526D}"/>
              </a:ext>
            </a:extLst>
          </p:cNvPr>
          <p:cNvSpPr/>
          <p:nvPr/>
        </p:nvSpPr>
        <p:spPr>
          <a:xfrm>
            <a:off x="539552" y="1843013"/>
            <a:ext cx="6696744" cy="3311163"/>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Burs ve Kısa Süreli Çalışma İmkanları Var mı?</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Üniversitemizde; ekonomik yönden desteğe ihtiyacı olan öğrencilerimize, üniversitemiz tarafından karşılıksız beslenme yardımı da yapılmaktadır.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Öğrencilere gelir sağlamak üzere, kısmi zamanlı öğrencilere çalışma imkanı tanınmaktadır.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Kısmi zamanlı çalışacak öğrencilerimizin seçimi, Sağlık Kültür ve Spor Daire Başkanlığı tarafından, Eğitim-Öğretim yılı başında gerçekleşmektedir. </a:t>
            </a:r>
          </a:p>
        </p:txBody>
      </p:sp>
      <p:sp>
        <p:nvSpPr>
          <p:cNvPr id="2" name="Slayt Numarası Yer Tutucusu 1"/>
          <p:cNvSpPr>
            <a:spLocks noGrp="1"/>
          </p:cNvSpPr>
          <p:nvPr>
            <p:ph type="sldNum" sz="quarter" idx="12"/>
          </p:nvPr>
        </p:nvSpPr>
        <p:spPr/>
        <p:txBody>
          <a:bodyPr/>
          <a:lstStyle/>
          <a:p>
            <a:fld id="{F302176B-0E47-46AC-8F43-DAB4B8A37D06}" type="slidenum">
              <a:rPr lang="tr-TR" smtClean="0"/>
              <a:t>33</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4547377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8A9363A-2E37-80EB-B20E-C264AD46B108}"/>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graphicFrame>
        <p:nvGraphicFramePr>
          <p:cNvPr id="7" name="Tablo 6">
            <a:extLst>
              <a:ext uri="{FF2B5EF4-FFF2-40B4-BE49-F238E27FC236}">
                <a16:creationId xmlns:a16="http://schemas.microsoft.com/office/drawing/2014/main" id="{23F2932D-E6C4-9B68-7A3D-536F4B858572}"/>
              </a:ext>
            </a:extLst>
          </p:cNvPr>
          <p:cNvGraphicFramePr>
            <a:graphicFrameLocks noGrp="1"/>
          </p:cNvGraphicFramePr>
          <p:nvPr/>
        </p:nvGraphicFramePr>
        <p:xfrm>
          <a:off x="4582023" y="2613606"/>
          <a:ext cx="2268799" cy="2540570"/>
        </p:xfrm>
        <a:graphic>
          <a:graphicData uri="http://schemas.openxmlformats.org/drawingml/2006/table">
            <a:tbl>
              <a:tblPr firstRow="1" bandRow="1">
                <a:tableStyleId>{912C8C85-51F0-491E-9774-3900AFEF0FD7}</a:tableStyleId>
              </a:tblPr>
              <a:tblGrid>
                <a:gridCol w="2268799">
                  <a:extLst>
                    <a:ext uri="{9D8B030D-6E8A-4147-A177-3AD203B41FA5}">
                      <a16:colId xmlns:a16="http://schemas.microsoft.com/office/drawing/2014/main" val="20000"/>
                    </a:ext>
                  </a:extLst>
                </a:gridCol>
              </a:tblGrid>
              <a:tr h="2540570">
                <a:tc>
                  <a:txBody>
                    <a:bodyPr/>
                    <a:lstStyle/>
                    <a:p>
                      <a:pPr marL="87313" indent="0" algn="l">
                        <a:lnSpc>
                          <a:spcPct val="100000"/>
                        </a:lnSpc>
                        <a:spcBef>
                          <a:spcPts val="1200"/>
                        </a:spcBef>
                        <a:spcAft>
                          <a:spcPts val="1200"/>
                        </a:spcAft>
                        <a:buFontTx/>
                        <a:buNone/>
                      </a:pPr>
                      <a:endParaRPr lang="tr-TR" sz="1200" b="0" i="0" baseline="0">
                        <a:solidFill>
                          <a:schemeClr val="bg1">
                            <a:lumMod val="75000"/>
                          </a:schemeClr>
                        </a:solidFill>
                        <a:latin typeface="+mj-lt"/>
                      </a:endParaRP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FB31F12C-DED8-E287-18B8-ECB113226521}"/>
              </a:ext>
            </a:extLst>
          </p:cNvPr>
          <p:cNvSpPr/>
          <p:nvPr/>
        </p:nvSpPr>
        <p:spPr>
          <a:xfrm>
            <a:off x="323528" y="1996901"/>
            <a:ext cx="7128792" cy="3157275"/>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Beslenme Hizmetleri Nasıl Sunulmaktadır?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Öğrenci yemekhanesinde yemek fiyatı 2021-2022 öğretim döneminde 2,5 TL olup 2022-2023 öğretim dönemi için belirlenecektir. 11.00-14.00 ve 16.00-18.00 saatleri arasında hizmet sunulmaktadır.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Ayrıca; öğrencilerimizin beslenme gereksinmelerine seçenek oluşturmak ve boş zamanlarında gidebilecekleri mekânlar oluşturmak amacıyla Fakülte ve Yüksekokullarda Kantin ve Kafeteryalar hizmet vermektedir. </a:t>
            </a:r>
          </a:p>
        </p:txBody>
      </p:sp>
      <p:sp>
        <p:nvSpPr>
          <p:cNvPr id="2" name="Slayt Numarası Yer Tutucusu 1"/>
          <p:cNvSpPr>
            <a:spLocks noGrp="1"/>
          </p:cNvSpPr>
          <p:nvPr>
            <p:ph type="sldNum" sz="quarter" idx="12"/>
          </p:nvPr>
        </p:nvSpPr>
        <p:spPr/>
        <p:txBody>
          <a:bodyPr/>
          <a:lstStyle/>
          <a:p>
            <a:fld id="{F302176B-0E47-46AC-8F43-DAB4B8A37D06}" type="slidenum">
              <a:rPr lang="tr-TR" smtClean="0"/>
              <a:t>34</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200914079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DCB1592-4D66-1832-7F71-E0659107A978}"/>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graphicFrame>
        <p:nvGraphicFramePr>
          <p:cNvPr id="7" name="Tablo 6">
            <a:extLst>
              <a:ext uri="{FF2B5EF4-FFF2-40B4-BE49-F238E27FC236}">
                <a16:creationId xmlns:a16="http://schemas.microsoft.com/office/drawing/2014/main" id="{BCBF05D8-BAF0-1ADC-1E82-4528F4E009AB}"/>
              </a:ext>
            </a:extLst>
          </p:cNvPr>
          <p:cNvGraphicFramePr>
            <a:graphicFrameLocks noGrp="1"/>
          </p:cNvGraphicFramePr>
          <p:nvPr/>
        </p:nvGraphicFramePr>
        <p:xfrm>
          <a:off x="4582023" y="2613606"/>
          <a:ext cx="2268799" cy="2540570"/>
        </p:xfrm>
        <a:graphic>
          <a:graphicData uri="http://schemas.openxmlformats.org/drawingml/2006/table">
            <a:tbl>
              <a:tblPr firstRow="1" bandRow="1">
                <a:tableStyleId>{912C8C85-51F0-491E-9774-3900AFEF0FD7}</a:tableStyleId>
              </a:tblPr>
              <a:tblGrid>
                <a:gridCol w="2268799">
                  <a:extLst>
                    <a:ext uri="{9D8B030D-6E8A-4147-A177-3AD203B41FA5}">
                      <a16:colId xmlns:a16="http://schemas.microsoft.com/office/drawing/2014/main" val="20000"/>
                    </a:ext>
                  </a:extLst>
                </a:gridCol>
              </a:tblGrid>
              <a:tr h="2540570">
                <a:tc>
                  <a:txBody>
                    <a:bodyPr/>
                    <a:lstStyle/>
                    <a:p>
                      <a:pPr marL="87313" indent="0" algn="l">
                        <a:lnSpc>
                          <a:spcPct val="100000"/>
                        </a:lnSpc>
                        <a:spcBef>
                          <a:spcPts val="1200"/>
                        </a:spcBef>
                        <a:spcAft>
                          <a:spcPts val="1200"/>
                        </a:spcAft>
                        <a:buFontTx/>
                        <a:buNone/>
                      </a:pPr>
                      <a:endParaRPr lang="tr-TR" sz="1200" b="0" i="0" baseline="0">
                        <a:solidFill>
                          <a:schemeClr val="bg1">
                            <a:lumMod val="75000"/>
                          </a:schemeClr>
                        </a:solidFill>
                        <a:latin typeface="+mj-lt"/>
                      </a:endParaRP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385A083E-6BC9-3E53-EB60-7A84DEC58B01}"/>
              </a:ext>
            </a:extLst>
          </p:cNvPr>
          <p:cNvSpPr/>
          <p:nvPr/>
        </p:nvSpPr>
        <p:spPr>
          <a:xfrm>
            <a:off x="360846" y="1700808"/>
            <a:ext cx="8442354" cy="4388381"/>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Barınma İmkanları Nelerdir?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Öğrencilerin barınma ihtiyaçlarını karşılamak üzere Üniversitemiz merkez kampüsünün hemen yakınında yer alan Kredi ve Yurtlar Kurumu’na bağlı 4.250 kız ve 1.500 erkek kapasiteli, Kırklareli Merkezde ise 780 ve 594 erkek kapasiteli yurtlar bulunmaktadır.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Lüleburgaz ilçesinde de Kredi ve Yurtlar Kurumu’na ait kız öğrenciler için 384 kişilik, erkek öğrenciler için ise 400 kişilik yurt mevcuttur.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Babaeski ilçesinde 300 kişi kapasiteli Kredi ve Yurtlar Kurumu’na ait kız öğrenci yurdu bulunmaktadır.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Bunun dışında ilimizde ve ilçelerimizde bulunan ve yurt özelliği gösteren otel ve pansiyonlar da alternatif olarak birçok öğrencimizin barınma ihtiyacını karşılamaktadır. </a:t>
            </a:r>
          </a:p>
        </p:txBody>
      </p:sp>
      <p:sp>
        <p:nvSpPr>
          <p:cNvPr id="2" name="Slayt Numarası Yer Tutucusu 1"/>
          <p:cNvSpPr>
            <a:spLocks noGrp="1"/>
          </p:cNvSpPr>
          <p:nvPr>
            <p:ph type="sldNum" sz="quarter" idx="12"/>
          </p:nvPr>
        </p:nvSpPr>
        <p:spPr/>
        <p:txBody>
          <a:bodyPr/>
          <a:lstStyle/>
          <a:p>
            <a:fld id="{F302176B-0E47-46AC-8F43-DAB4B8A37D06}" type="slidenum">
              <a:rPr lang="tr-TR" smtClean="0"/>
              <a:t>35</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2620361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A70F347-9EA6-62E7-7466-C7F504DDC225}"/>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sp>
        <p:nvSpPr>
          <p:cNvPr id="9" name="Dikdörtgen 28">
            <a:extLst>
              <a:ext uri="{FF2B5EF4-FFF2-40B4-BE49-F238E27FC236}">
                <a16:creationId xmlns:a16="http://schemas.microsoft.com/office/drawing/2014/main" id="{699B79AB-6629-DE61-CD75-7E8DF45320B6}"/>
              </a:ext>
            </a:extLst>
          </p:cNvPr>
          <p:cNvSpPr/>
          <p:nvPr/>
        </p:nvSpPr>
        <p:spPr>
          <a:xfrm>
            <a:off x="455623" y="1916832"/>
            <a:ext cx="7428745" cy="4234493"/>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Spor Hizmetleri İmkanları Nelerdir?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2016 yılında faaliyete geçen </a:t>
            </a:r>
            <a:r>
              <a:rPr lang="tr-TR" sz="2000" dirty="0" err="1">
                <a:sym typeface="Wingdings" panose="05000000000000000000" pitchFamily="2" charset="2"/>
              </a:rPr>
              <a:t>fitness</a:t>
            </a:r>
            <a:r>
              <a:rPr lang="tr-TR" sz="2000" dirty="0">
                <a:sym typeface="Wingdings" panose="05000000000000000000" pitchFamily="2" charset="2"/>
              </a:rPr>
              <a:t> merkezimizde; 2 adet </a:t>
            </a:r>
            <a:r>
              <a:rPr lang="tr-TR" sz="2000" dirty="0" err="1">
                <a:sym typeface="Wingdings" panose="05000000000000000000" pitchFamily="2" charset="2"/>
              </a:rPr>
              <a:t>fitness</a:t>
            </a:r>
            <a:r>
              <a:rPr lang="tr-TR" sz="2000" dirty="0">
                <a:sym typeface="Wingdings" panose="05000000000000000000" pitchFamily="2" charset="2"/>
              </a:rPr>
              <a:t> salonu, 1 adet serbest ağırlık çalışma odası, 1 adet </a:t>
            </a:r>
            <a:r>
              <a:rPr lang="tr-TR" sz="2000" dirty="0" err="1">
                <a:sym typeface="Wingdings" panose="05000000000000000000" pitchFamily="2" charset="2"/>
              </a:rPr>
              <a:t>spinbike</a:t>
            </a:r>
            <a:r>
              <a:rPr lang="tr-TR" sz="2000" dirty="0">
                <a:sym typeface="Wingdings" panose="05000000000000000000" pitchFamily="2" charset="2"/>
              </a:rPr>
              <a:t> odası, 1 adet </a:t>
            </a:r>
            <a:r>
              <a:rPr lang="tr-TR" sz="2000" dirty="0" err="1">
                <a:sym typeface="Wingdings" panose="05000000000000000000" pitchFamily="2" charset="2"/>
              </a:rPr>
              <a:t>squash</a:t>
            </a:r>
            <a:r>
              <a:rPr lang="tr-TR" sz="2000" dirty="0">
                <a:sym typeface="Wingdings" panose="05000000000000000000" pitchFamily="2" charset="2"/>
              </a:rPr>
              <a:t> salonu, bay ve bayan soyunma odaları ile duş imkanları bulunmaktadır. Hafta içi her gün 10.00-20.00 saatleri arasında hizmete açıktır.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Kırklareli Üniversitesi, Türkiye Üniversite Sporları Federasyonu tarafından düzenlenen; futbol, </a:t>
            </a:r>
            <a:r>
              <a:rPr lang="tr-TR" sz="2000" dirty="0" err="1">
                <a:sym typeface="Wingdings" panose="05000000000000000000" pitchFamily="2" charset="2"/>
              </a:rPr>
              <a:t>futsal</a:t>
            </a:r>
            <a:r>
              <a:rPr lang="tr-TR" sz="2000" dirty="0">
                <a:sym typeface="Wingdings" panose="05000000000000000000" pitchFamily="2" charset="2"/>
              </a:rPr>
              <a:t>, basketbol, voleybol ve halk oyunları gibi takım oyunları turnuvalarının yanı sıra judo, tekvando, boks, </a:t>
            </a:r>
            <a:r>
              <a:rPr lang="tr-TR" sz="2000" dirty="0" err="1">
                <a:sym typeface="Wingdings" panose="05000000000000000000" pitchFamily="2" charset="2"/>
              </a:rPr>
              <a:t>kick</a:t>
            </a:r>
            <a:r>
              <a:rPr lang="tr-TR" sz="2000" dirty="0">
                <a:sym typeface="Wingdings" panose="05000000000000000000" pitchFamily="2" charset="2"/>
              </a:rPr>
              <a:t> boks ve atletizm gibi turnuvalara da bireysel olarak katılım göstermektedir.</a:t>
            </a:r>
          </a:p>
          <a:p>
            <a:pPr marL="130371" indent="-130371">
              <a:spcBef>
                <a:spcPts val="590"/>
              </a:spcBef>
              <a:spcAft>
                <a:spcPts val="590"/>
              </a:spcAft>
              <a:buClr>
                <a:srgbClr val="336699"/>
              </a:buClr>
              <a:buFont typeface="Wingdings" panose="05000000000000000000" pitchFamily="2" charset="2"/>
              <a:buChar char="§"/>
            </a:pPr>
            <a:endParaRPr lang="tr-TR" sz="2000" dirty="0">
              <a:sym typeface="Wingdings" panose="05000000000000000000" pitchFamily="2" charset="2"/>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36</a:t>
            </a:fld>
            <a:endParaRPr lang="tr-TR"/>
          </a:p>
        </p:txBody>
      </p:sp>
      <p:pic>
        <p:nvPicPr>
          <p:cNvPr id="12"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8905559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a:extLst>
              <a:ext uri="{FF2B5EF4-FFF2-40B4-BE49-F238E27FC236}">
                <a16:creationId xmlns:a16="http://schemas.microsoft.com/office/drawing/2014/main" id="{DA216805-9ACB-048F-5CED-056076182C02}"/>
              </a:ext>
            </a:extLst>
          </p:cNvPr>
          <p:cNvGraphicFramePr>
            <a:graphicFrameLocks noGrp="1"/>
          </p:cNvGraphicFramePr>
          <p:nvPr>
            <p:extLst>
              <p:ext uri="{D42A27DB-BD31-4B8C-83A1-F6EECF244321}">
                <p14:modId xmlns:p14="http://schemas.microsoft.com/office/powerpoint/2010/main" val="992641051"/>
              </p:ext>
            </p:extLst>
          </p:nvPr>
        </p:nvGraphicFramePr>
        <p:xfrm>
          <a:off x="539552" y="1844824"/>
          <a:ext cx="5078240" cy="4007364"/>
        </p:xfrm>
        <a:graphic>
          <a:graphicData uri="http://schemas.openxmlformats.org/drawingml/2006/table">
            <a:tbl>
              <a:tblPr firstRow="1" bandRow="1">
                <a:tableStyleId>{912C8C85-51F0-491E-9774-3900AFEF0FD7}</a:tableStyleId>
              </a:tblPr>
              <a:tblGrid>
                <a:gridCol w="5078240">
                  <a:extLst>
                    <a:ext uri="{9D8B030D-6E8A-4147-A177-3AD203B41FA5}">
                      <a16:colId xmlns:a16="http://schemas.microsoft.com/office/drawing/2014/main" val="20000"/>
                    </a:ext>
                  </a:extLst>
                </a:gridCol>
              </a:tblGrid>
              <a:tr h="2712868">
                <a:tc>
                  <a:txBody>
                    <a:bodyPr/>
                    <a:lstStyle/>
                    <a:p>
                      <a:pPr marL="87313" indent="0" algn="l">
                        <a:lnSpc>
                          <a:spcPct val="100000"/>
                        </a:lnSpc>
                        <a:spcBef>
                          <a:spcPts val="600"/>
                        </a:spcBef>
                        <a:spcAft>
                          <a:spcPts val="600"/>
                        </a:spcAft>
                        <a:buFontTx/>
                        <a:buNone/>
                      </a:pPr>
                      <a:r>
                        <a:rPr lang="tr-TR" sz="2000" b="1" i="0" baseline="0" dirty="0">
                          <a:solidFill>
                            <a:srgbClr val="003366"/>
                          </a:solidFill>
                          <a:latin typeface="+mj-lt"/>
                        </a:rPr>
                        <a:t>Aktif Spor Dalları</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Futbol (Erkek)</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Basketbol (Erkek)		            </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Voleybol (Bayan + Erkek)</a:t>
                      </a:r>
                    </a:p>
                    <a:p>
                      <a:pPr marL="87313" indent="0" algn="l">
                        <a:lnSpc>
                          <a:spcPct val="100000"/>
                        </a:lnSpc>
                        <a:spcBef>
                          <a:spcPts val="600"/>
                        </a:spcBef>
                        <a:spcAft>
                          <a:spcPts val="600"/>
                        </a:spcAft>
                        <a:buFontTx/>
                        <a:buNone/>
                      </a:pPr>
                      <a:r>
                        <a:rPr lang="tr-TR" sz="2000" b="0" i="0" baseline="0" dirty="0" err="1">
                          <a:solidFill>
                            <a:schemeClr val="tx1">
                              <a:lumMod val="65000"/>
                              <a:lumOff val="35000"/>
                            </a:schemeClr>
                          </a:solidFill>
                          <a:latin typeface="+mj-lt"/>
                        </a:rPr>
                        <a:t>Futsal</a:t>
                      </a:r>
                      <a:r>
                        <a:rPr lang="tr-TR" sz="2000" b="0" i="0" baseline="0" dirty="0">
                          <a:solidFill>
                            <a:schemeClr val="tx1">
                              <a:lumMod val="65000"/>
                              <a:lumOff val="35000"/>
                            </a:schemeClr>
                          </a:solidFill>
                          <a:latin typeface="+mj-lt"/>
                        </a:rPr>
                        <a:t> (Erkek)	</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Tenis (Bayan + Erkek)</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Halk Oyunları</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Masa Tenisi (Bayan + Erkek)</a:t>
                      </a:r>
                    </a:p>
                    <a:p>
                      <a:pPr marL="87313" indent="0" algn="l">
                        <a:lnSpc>
                          <a:spcPct val="100000"/>
                        </a:lnSpc>
                        <a:spcBef>
                          <a:spcPts val="600"/>
                        </a:spcBef>
                        <a:spcAft>
                          <a:spcPts val="600"/>
                        </a:spcAft>
                        <a:buFontTx/>
                        <a:buNone/>
                      </a:pPr>
                      <a:r>
                        <a:rPr lang="tr-TR" sz="2000" b="0" i="0" baseline="0" dirty="0" err="1">
                          <a:solidFill>
                            <a:schemeClr val="tx1">
                              <a:lumMod val="65000"/>
                              <a:lumOff val="35000"/>
                            </a:schemeClr>
                          </a:solidFill>
                          <a:latin typeface="+mj-lt"/>
                        </a:rPr>
                        <a:t>TaekWondo</a:t>
                      </a:r>
                      <a:r>
                        <a:rPr lang="tr-TR" sz="2000" b="0" i="0" baseline="0" dirty="0">
                          <a:solidFill>
                            <a:schemeClr val="tx1">
                              <a:lumMod val="65000"/>
                              <a:lumOff val="35000"/>
                            </a:schemeClr>
                          </a:solidFill>
                          <a:latin typeface="+mj-lt"/>
                        </a:rPr>
                        <a:t> (Erkek)</a:t>
                      </a: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t>37</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4303648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5762FA9-F14F-03FC-9387-5C016D3D2807}"/>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graphicFrame>
        <p:nvGraphicFramePr>
          <p:cNvPr id="7" name="Tablo 6">
            <a:extLst>
              <a:ext uri="{FF2B5EF4-FFF2-40B4-BE49-F238E27FC236}">
                <a16:creationId xmlns:a16="http://schemas.microsoft.com/office/drawing/2014/main" id="{4A18FA74-0BD7-A006-8CC9-8EC585782FAF}"/>
              </a:ext>
            </a:extLst>
          </p:cNvPr>
          <p:cNvGraphicFramePr>
            <a:graphicFrameLocks noGrp="1"/>
          </p:cNvGraphicFramePr>
          <p:nvPr/>
        </p:nvGraphicFramePr>
        <p:xfrm>
          <a:off x="4713951" y="2402008"/>
          <a:ext cx="2268799" cy="2540570"/>
        </p:xfrm>
        <a:graphic>
          <a:graphicData uri="http://schemas.openxmlformats.org/drawingml/2006/table">
            <a:tbl>
              <a:tblPr firstRow="1" bandRow="1">
                <a:tableStyleId>{912C8C85-51F0-491E-9774-3900AFEF0FD7}</a:tableStyleId>
              </a:tblPr>
              <a:tblGrid>
                <a:gridCol w="2268799">
                  <a:extLst>
                    <a:ext uri="{9D8B030D-6E8A-4147-A177-3AD203B41FA5}">
                      <a16:colId xmlns:a16="http://schemas.microsoft.com/office/drawing/2014/main" val="20000"/>
                    </a:ext>
                  </a:extLst>
                </a:gridCol>
              </a:tblGrid>
              <a:tr h="2540570">
                <a:tc>
                  <a:txBody>
                    <a:bodyPr/>
                    <a:lstStyle/>
                    <a:p>
                      <a:pPr marL="87313" indent="0" algn="l">
                        <a:lnSpc>
                          <a:spcPct val="100000"/>
                        </a:lnSpc>
                        <a:spcBef>
                          <a:spcPts val="1200"/>
                        </a:spcBef>
                        <a:spcAft>
                          <a:spcPts val="1200"/>
                        </a:spcAft>
                        <a:buFontTx/>
                        <a:buNone/>
                      </a:pPr>
                      <a:endParaRPr lang="tr-TR" sz="1200" b="0" i="0" baseline="0" dirty="0">
                        <a:solidFill>
                          <a:schemeClr val="tx1">
                            <a:lumMod val="65000"/>
                            <a:lumOff val="35000"/>
                          </a:schemeClr>
                        </a:solidFill>
                        <a:latin typeface="+mj-lt"/>
                      </a:endParaRP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5B296A55-2D77-3DF7-8A48-211C792AB9DB}"/>
              </a:ext>
            </a:extLst>
          </p:cNvPr>
          <p:cNvSpPr/>
          <p:nvPr/>
        </p:nvSpPr>
        <p:spPr>
          <a:xfrm>
            <a:off x="438172" y="1916832"/>
            <a:ext cx="7230172" cy="2631490"/>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Hangi Öğrenci Kulüpleri Var?</a:t>
            </a:r>
          </a:p>
          <a:p>
            <a:pPr marL="107973" indent="-107973" defTabSz="429212">
              <a:spcBef>
                <a:spcPts val="488"/>
              </a:spcBef>
              <a:spcAft>
                <a:spcPts val="488"/>
              </a:spcAft>
              <a:buClr>
                <a:srgbClr val="336699"/>
              </a:buClr>
              <a:buFont typeface="Wingdings" panose="05000000000000000000" pitchFamily="2" charset="2"/>
              <a:buChar char="§"/>
            </a:pPr>
            <a:r>
              <a:rPr lang="tr-TR" sz="2000" dirty="0">
                <a:sym typeface="Wingdings" panose="05000000000000000000" pitchFamily="2" charset="2"/>
              </a:rPr>
              <a:t>Üniversitemizde Tiyatro, Dans, Eşli Dans, Genç Yankı, İktisat, Genç Yeşilay, Doğa Sporları ve Dağcılık, Genç Sağlık Yöneticileri, Sanat Kulübü gibi toplamda 97 öğrenci kulübü bulunmaktadır.</a:t>
            </a:r>
          </a:p>
          <a:p>
            <a:pPr marL="107973" indent="-107973" defTabSz="429212">
              <a:spcBef>
                <a:spcPts val="488"/>
              </a:spcBef>
              <a:spcAft>
                <a:spcPts val="488"/>
              </a:spcAft>
              <a:buClr>
                <a:srgbClr val="336699"/>
              </a:buClr>
              <a:buFont typeface="Wingdings" panose="05000000000000000000" pitchFamily="2" charset="2"/>
              <a:buChar char="§"/>
            </a:pPr>
            <a:endParaRPr lang="tr-TR" sz="2000" dirty="0">
              <a:sym typeface="Wingdings" panose="05000000000000000000" pitchFamily="2" charset="2"/>
            </a:endParaRPr>
          </a:p>
          <a:p>
            <a:pPr marL="107973" indent="-107973" defTabSz="429212">
              <a:spcBef>
                <a:spcPts val="488"/>
              </a:spcBef>
              <a:spcAft>
                <a:spcPts val="488"/>
              </a:spcAft>
              <a:buClr>
                <a:srgbClr val="336699"/>
              </a:buClr>
              <a:buFont typeface="Wingdings" panose="05000000000000000000" pitchFamily="2" charset="2"/>
              <a:buChar char="§"/>
            </a:pPr>
            <a:r>
              <a:rPr lang="tr-TR" sz="2000" dirty="0">
                <a:sym typeface="Wingdings" panose="05000000000000000000" pitchFamily="2" charset="2"/>
              </a:rPr>
              <a:t>Öğrenci Kulüplerine </a:t>
            </a:r>
            <a:r>
              <a:rPr lang="tr-TR" sz="2000" dirty="0">
                <a:sym typeface="Wingdings" panose="05000000000000000000" pitchFamily="2" charset="2"/>
                <a:hlinkClick r:id="rId2">
                  <a:extLst>
                    <a:ext uri="{A12FA001-AC4F-418D-AE19-62706E023703}">
                      <ahyp:hlinkClr xmlns:ahyp="http://schemas.microsoft.com/office/drawing/2018/hyperlinkcolor" val="tx"/>
                    </a:ext>
                  </a:extLst>
                </a:hlinkClick>
              </a:rPr>
              <a:t>https://ogrencikulupleri.klu.edu.tr/</a:t>
            </a:r>
            <a:r>
              <a:rPr lang="tr-TR" sz="2000" dirty="0">
                <a:sym typeface="Wingdings" panose="05000000000000000000" pitchFamily="2" charset="2"/>
              </a:rPr>
              <a:t> adresinden ulaşabilirsiniz.</a:t>
            </a:r>
          </a:p>
        </p:txBody>
      </p:sp>
      <p:sp>
        <p:nvSpPr>
          <p:cNvPr id="2" name="Slayt Numarası Yer Tutucusu 1"/>
          <p:cNvSpPr>
            <a:spLocks noGrp="1"/>
          </p:cNvSpPr>
          <p:nvPr>
            <p:ph type="sldNum" sz="quarter" idx="12"/>
          </p:nvPr>
        </p:nvSpPr>
        <p:spPr/>
        <p:txBody>
          <a:bodyPr/>
          <a:lstStyle/>
          <a:p>
            <a:fld id="{F302176B-0E47-46AC-8F43-DAB4B8A37D06}" type="slidenum">
              <a:rPr lang="tr-TR" smtClean="0"/>
              <a:t>38</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91533009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51C6DB8-FE53-91BD-448A-3FECB4502196}"/>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sp>
        <p:nvSpPr>
          <p:cNvPr id="5" name="Dikdörtgen 28">
            <a:extLst>
              <a:ext uri="{FF2B5EF4-FFF2-40B4-BE49-F238E27FC236}">
                <a16:creationId xmlns:a16="http://schemas.microsoft.com/office/drawing/2014/main" id="{524E1251-6F96-060E-B805-51272E855DA3}"/>
              </a:ext>
            </a:extLst>
          </p:cNvPr>
          <p:cNvSpPr/>
          <p:nvPr/>
        </p:nvSpPr>
        <p:spPr>
          <a:xfrm>
            <a:off x="429667" y="1772816"/>
            <a:ext cx="7526709" cy="3872855"/>
          </a:xfrm>
          <a:prstGeom prst="rect">
            <a:avLst/>
          </a:prstGeom>
        </p:spPr>
        <p:txBody>
          <a:bodyPr wrap="square">
            <a:spAutoFit/>
          </a:bodyPr>
          <a:lstStyle/>
          <a:p>
            <a:pPr marL="88995" indent="-88995">
              <a:spcBef>
                <a:spcPts val="590"/>
              </a:spcBef>
              <a:spcAft>
                <a:spcPts val="590"/>
              </a:spcAft>
              <a:buClr>
                <a:srgbClr val="6666FF"/>
              </a:buClr>
            </a:pPr>
            <a:r>
              <a:rPr lang="tr-TR" sz="2000" b="1" dirty="0">
                <a:solidFill>
                  <a:schemeClr val="tx2"/>
                </a:solidFill>
              </a:rPr>
              <a:t>Kültür ve Sanat Etkinlikleri</a:t>
            </a:r>
          </a:p>
          <a:p>
            <a:pPr algn="just">
              <a:lnSpc>
                <a:spcPct val="107000"/>
              </a:lnSpc>
              <a:spcAft>
                <a:spcPts val="394"/>
              </a:spcAft>
            </a:pPr>
            <a:endParaRPr lang="tr-TR" sz="2000" dirty="0">
              <a:solidFill>
                <a:srgbClr val="FF0000"/>
              </a:solidFill>
              <a:ea typeface="Calibri" panose="020F0502020204030204" pitchFamily="34" charset="0"/>
              <a:cs typeface="Times New Roman" panose="02020603050405020304" pitchFamily="18" charset="0"/>
            </a:endParaRPr>
          </a:p>
          <a:p>
            <a:pPr algn="just">
              <a:lnSpc>
                <a:spcPct val="107000"/>
              </a:lnSpc>
              <a:spcAft>
                <a:spcPts val="394"/>
              </a:spcAft>
            </a:pPr>
            <a:r>
              <a:rPr lang="tr-TR" sz="2000" dirty="0">
                <a:ea typeface="Calibri" panose="020F0502020204030204" pitchFamily="34" charset="0"/>
                <a:cs typeface="Times New Roman" panose="02020603050405020304" pitchFamily="18" charset="0"/>
              </a:rPr>
              <a:t>Sağlık, Kültür ve Spor Daire Başkanlığı, öğrenci kulüpleri aracılığıyla öğrencilerin yapmak istedikleri kültür ve sanat çalışmalarına destek vermekte ve üniversitenin konferans ve sergi salonlarını talep doğrultusunda öğrenci kulüplerimizin hizmetine sunmaktadır. </a:t>
            </a:r>
          </a:p>
          <a:p>
            <a:pPr algn="just">
              <a:lnSpc>
                <a:spcPct val="107000"/>
              </a:lnSpc>
              <a:spcAft>
                <a:spcPts val="394"/>
              </a:spcAft>
            </a:pPr>
            <a:endParaRPr lang="tr-TR" sz="2000" dirty="0">
              <a:ea typeface="Calibri" panose="020F0502020204030204" pitchFamily="34" charset="0"/>
              <a:cs typeface="Times New Roman" panose="02020603050405020304" pitchFamily="18" charset="0"/>
            </a:endParaRPr>
          </a:p>
          <a:p>
            <a:pPr algn="just">
              <a:lnSpc>
                <a:spcPct val="107000"/>
              </a:lnSpc>
              <a:spcAft>
                <a:spcPts val="394"/>
              </a:spcAft>
            </a:pPr>
            <a:r>
              <a:rPr lang="tr-TR" sz="2000" dirty="0">
                <a:ea typeface="Calibri" panose="020F0502020204030204" pitchFamily="34" charset="0"/>
                <a:cs typeface="Times New Roman" panose="02020603050405020304" pitchFamily="18" charset="0"/>
              </a:rPr>
              <a:t>Her yıl finaller öncesi yapılan bahar şenlikleri ise öğrencilere yoğun geçen akademik yılın yorgunluğunu atma ve sevdikleri solist ve müzik gruplarını dinleme fırsatı sunmaktadır.</a:t>
            </a:r>
          </a:p>
          <a:p>
            <a:pPr algn="just">
              <a:lnSpc>
                <a:spcPct val="107000"/>
              </a:lnSpc>
              <a:spcAft>
                <a:spcPts val="394"/>
              </a:spcAft>
            </a:pPr>
            <a:endParaRPr lang="tr-TR" sz="1377" dirty="0">
              <a:ea typeface="Calibri" panose="020F0502020204030204" pitchFamily="34" charset="0"/>
              <a:cs typeface="Times New Roman" panose="02020603050405020304" pitchFamily="18" charset="0"/>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39</a:t>
            </a:fld>
            <a:endParaRPr lang="tr-TR"/>
          </a:p>
        </p:txBody>
      </p:sp>
      <p:pic>
        <p:nvPicPr>
          <p:cNvPr id="12"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24415694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286000" y="188640"/>
            <a:ext cx="4252959" cy="942555"/>
          </a:xfrm>
        </p:spPr>
        <p:txBody>
          <a:bodyPr>
            <a:normAutofit/>
          </a:bodyPr>
          <a:lstStyle/>
          <a:p>
            <a:r>
              <a:rPr lang="tr-TR" sz="2800" dirty="0"/>
              <a:t>   </a:t>
            </a:r>
            <a:r>
              <a:rPr lang="tr-TR" sz="2800" b="1" dirty="0">
                <a:solidFill>
                  <a:srgbClr val="24397C"/>
                </a:solidFill>
                <a:ea typeface="+mn-ea"/>
                <a:cs typeface="Arial" panose="020B0604020202020204" pitchFamily="34" charset="0"/>
              </a:rPr>
              <a:t>ÜNİVERSİTE</a:t>
            </a:r>
            <a:r>
              <a:rPr lang="tr-TR" sz="2800" dirty="0"/>
              <a:t> </a:t>
            </a:r>
            <a:r>
              <a:rPr lang="tr-TR" sz="2800" b="1" dirty="0">
                <a:solidFill>
                  <a:srgbClr val="24397C"/>
                </a:solidFill>
                <a:ea typeface="+mn-ea"/>
                <a:cs typeface="Arial" panose="020B0604020202020204" pitchFamily="34" charset="0"/>
              </a:rPr>
              <a:t>YÖNETİMİ</a:t>
            </a:r>
          </a:p>
        </p:txBody>
      </p:sp>
      <p:graphicFrame>
        <p:nvGraphicFramePr>
          <p:cNvPr id="10" name="İçerik Yer Tutucusu 9"/>
          <p:cNvGraphicFramePr>
            <a:graphicFrameLocks noGrp="1"/>
          </p:cNvGraphicFramePr>
          <p:nvPr>
            <p:ph idx="1"/>
            <p:extLst>
              <p:ext uri="{D42A27DB-BD31-4B8C-83A1-F6EECF244321}">
                <p14:modId xmlns:p14="http://schemas.microsoft.com/office/powerpoint/2010/main" val="2407561290"/>
              </p:ext>
            </p:extLst>
          </p:nvPr>
        </p:nvGraphicFramePr>
        <p:xfrm>
          <a:off x="539883" y="1195465"/>
          <a:ext cx="8568290"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yagram 10"/>
          <p:cNvGraphicFramePr/>
          <p:nvPr>
            <p:extLst>
              <p:ext uri="{D42A27DB-BD31-4B8C-83A1-F6EECF244321}">
                <p14:modId xmlns:p14="http://schemas.microsoft.com/office/powerpoint/2010/main" val="1544018735"/>
              </p:ext>
            </p:extLst>
          </p:nvPr>
        </p:nvGraphicFramePr>
        <p:xfrm>
          <a:off x="2791792" y="4288842"/>
          <a:ext cx="4064472" cy="10801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4" name="Dikdörtgen 3"/>
          <p:cNvSpPr/>
          <p:nvPr/>
        </p:nvSpPr>
        <p:spPr>
          <a:xfrm>
            <a:off x="755576" y="5799981"/>
            <a:ext cx="7632848" cy="341632"/>
          </a:xfrm>
          <a:prstGeom prst="rect">
            <a:avLst/>
          </a:prstGeom>
        </p:spPr>
        <p:txBody>
          <a:bodyPr wrap="square">
            <a:spAutoFit/>
          </a:bodyPr>
          <a:lstStyle/>
          <a:p>
            <a:pPr algn="ctr">
              <a:lnSpc>
                <a:spcPct val="90000"/>
              </a:lnSpc>
              <a:buFontTx/>
              <a:buNone/>
            </a:pPr>
            <a:r>
              <a:rPr lang="tr-TR" altLang="tr-TR" b="1" dirty="0"/>
              <a:t>Kurumsal Web Adresi: </a:t>
            </a:r>
            <a:r>
              <a:rPr lang="de-DE" altLang="tr-TR" b="1" u="sng" dirty="0">
                <a:solidFill>
                  <a:srgbClr val="01ACC0"/>
                </a:solidFill>
              </a:rPr>
              <a:t>http://www.</a:t>
            </a:r>
            <a:r>
              <a:rPr lang="tr-TR" altLang="tr-TR" b="1" u="sng" dirty="0">
                <a:solidFill>
                  <a:srgbClr val="01ACC0"/>
                </a:solidFill>
              </a:rPr>
              <a:t>klu.edu.tr</a:t>
            </a:r>
            <a:endParaRPr lang="tr-TR" altLang="tr-TR" b="1" dirty="0">
              <a:solidFill>
                <a:srgbClr val="01ACC0"/>
              </a:solidFill>
            </a:endParaRPr>
          </a:p>
        </p:txBody>
      </p:sp>
      <p:pic>
        <p:nvPicPr>
          <p:cNvPr id="9"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4</a:t>
            </a:fld>
            <a:endParaRPr lang="tr-TR"/>
          </a:p>
        </p:txBody>
      </p:sp>
    </p:spTree>
    <p:extLst>
      <p:ext uri="{BB962C8B-B14F-4D97-AF65-F5344CB8AC3E}">
        <p14:creationId xmlns:p14="http://schemas.microsoft.com/office/powerpoint/2010/main" val="2345928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8C6784E-C4D6-4F5B-CDAA-FC4BE07793C4}"/>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sp>
        <p:nvSpPr>
          <p:cNvPr id="5" name="Dikdörtgen 28">
            <a:extLst>
              <a:ext uri="{FF2B5EF4-FFF2-40B4-BE49-F238E27FC236}">
                <a16:creationId xmlns:a16="http://schemas.microsoft.com/office/drawing/2014/main" id="{44056E15-9D10-2C44-AFEB-BC52B75DDAAB}"/>
              </a:ext>
            </a:extLst>
          </p:cNvPr>
          <p:cNvSpPr/>
          <p:nvPr/>
        </p:nvSpPr>
        <p:spPr>
          <a:xfrm>
            <a:off x="373953" y="1772816"/>
            <a:ext cx="8110307" cy="4385816"/>
          </a:xfrm>
          <a:prstGeom prst="rect">
            <a:avLst/>
          </a:prstGeom>
        </p:spPr>
        <p:txBody>
          <a:bodyPr wrap="square">
            <a:spAutoFit/>
          </a:bodyPr>
          <a:lstStyle/>
          <a:p>
            <a:pPr marL="88995" indent="-88995">
              <a:spcBef>
                <a:spcPts val="590"/>
              </a:spcBef>
              <a:spcAft>
                <a:spcPts val="590"/>
              </a:spcAft>
              <a:buClr>
                <a:srgbClr val="6666FF"/>
              </a:buClr>
            </a:pPr>
            <a:r>
              <a:rPr lang="tr-TR" sz="2000" b="1" dirty="0">
                <a:solidFill>
                  <a:schemeClr val="tx2"/>
                </a:solidFill>
              </a:rPr>
              <a:t>Online Olarak Sunulan Hizmetler</a:t>
            </a:r>
          </a:p>
          <a:p>
            <a:pPr marL="88995" indent="-88995">
              <a:spcBef>
                <a:spcPts val="590"/>
              </a:spcBef>
              <a:spcAft>
                <a:spcPts val="590"/>
              </a:spcAft>
              <a:buClr>
                <a:srgbClr val="6666FF"/>
              </a:buClr>
            </a:pPr>
            <a:endParaRPr lang="tr-TR" sz="2000" dirty="0">
              <a:ea typeface="Calibri" panose="020F0502020204030204" pitchFamily="34" charset="0"/>
              <a:cs typeface="Times New Roman" panose="02020603050405020304" pitchFamily="18" charset="0"/>
            </a:endParaRPr>
          </a:p>
          <a:p>
            <a:pPr marL="342900" indent="-342900" algn="just">
              <a:lnSpc>
                <a:spcPct val="107000"/>
              </a:lnSpc>
              <a:spcAft>
                <a:spcPts val="394"/>
              </a:spcAft>
              <a:buFont typeface="Wingdings" panose="05000000000000000000" pitchFamily="2" charset="2"/>
              <a:buChar char="§"/>
            </a:pPr>
            <a:r>
              <a:rPr lang="tr-TR" sz="2000" dirty="0">
                <a:ea typeface="Calibri" panose="020F0502020204030204" pitchFamily="34" charset="0"/>
                <a:cs typeface="Times New Roman" panose="02020603050405020304" pitchFamily="18" charset="0"/>
              </a:rPr>
              <a:t>Üniversitemiz Sağlık, Kültür ve Spor Daire Başkanlığı Psikolojik Danışma ve Rehberlik Birimi olarak Kayalı yerleşkesi dışındaki öğrencilere çevrimiçi (online) psikolojik destek hizmeti vermeye devam etmektedir. Online görüşmeler Microsoft </a:t>
            </a:r>
            <a:r>
              <a:rPr lang="tr-TR" sz="2000" dirty="0" err="1">
                <a:ea typeface="Calibri" panose="020F0502020204030204" pitchFamily="34" charset="0"/>
                <a:cs typeface="Times New Roman" panose="02020603050405020304" pitchFamily="18" charset="0"/>
              </a:rPr>
              <a:t>Teams</a:t>
            </a:r>
            <a:r>
              <a:rPr lang="tr-TR" sz="2000" dirty="0">
                <a:ea typeface="Calibri" panose="020F0502020204030204" pitchFamily="34" charset="0"/>
                <a:cs typeface="Times New Roman" panose="02020603050405020304" pitchFamily="18" charset="0"/>
              </a:rPr>
              <a:t> kullanılarak yapılmaktadır.</a:t>
            </a:r>
          </a:p>
          <a:p>
            <a:pPr marL="342900" indent="-342900" algn="just">
              <a:lnSpc>
                <a:spcPct val="107000"/>
              </a:lnSpc>
              <a:spcAft>
                <a:spcPts val="394"/>
              </a:spcAft>
              <a:buFont typeface="Wingdings" panose="05000000000000000000" pitchFamily="2" charset="2"/>
              <a:buChar char="§"/>
            </a:pPr>
            <a:r>
              <a:rPr lang="tr-TR" sz="2000" dirty="0">
                <a:ea typeface="Calibri" panose="020F0502020204030204" pitchFamily="34" charset="0"/>
                <a:cs typeface="Times New Roman" panose="02020603050405020304" pitchFamily="18" charset="0"/>
              </a:rPr>
              <a:t>Psikolojik danışmanlık ve rehberlik birimimiz rektörlük binasında yer almaktadır.</a:t>
            </a:r>
          </a:p>
          <a:p>
            <a:pPr marL="342900" indent="-342900" algn="just">
              <a:lnSpc>
                <a:spcPct val="107000"/>
              </a:lnSpc>
              <a:spcAft>
                <a:spcPts val="394"/>
              </a:spcAft>
              <a:buFont typeface="Wingdings" panose="05000000000000000000" pitchFamily="2" charset="2"/>
              <a:buChar char="§"/>
            </a:pPr>
            <a:r>
              <a:rPr lang="tr-TR" sz="2000" dirty="0">
                <a:ea typeface="Calibri" panose="020F0502020204030204" pitchFamily="34" charset="0"/>
                <a:cs typeface="Times New Roman" panose="02020603050405020304" pitchFamily="18" charset="0"/>
              </a:rPr>
              <a:t>Kayalı Kampüs dışındaki yerleşkeler için online yada </a:t>
            </a:r>
            <a:r>
              <a:rPr lang="tr-TR" sz="2000" dirty="0" err="1">
                <a:ea typeface="Calibri" panose="020F0502020204030204" pitchFamily="34" charset="0"/>
                <a:cs typeface="Times New Roman" panose="02020603050405020304" pitchFamily="18" charset="0"/>
              </a:rPr>
              <a:t>yüzyüze</a:t>
            </a:r>
            <a:r>
              <a:rPr lang="tr-TR" sz="2000" dirty="0">
                <a:ea typeface="Calibri" panose="020F0502020204030204" pitchFamily="34" charset="0"/>
                <a:cs typeface="Times New Roman" panose="02020603050405020304" pitchFamily="18" charset="0"/>
              </a:rPr>
              <a:t>  psikolojik danışmanlık ve rehberlik hizmetine başvurmak isteyen öğrencilerimiz pdrm.klu.edu.tr internet adresinden  başvuru formuna ulaşabilirler.</a:t>
            </a:r>
          </a:p>
          <a:p>
            <a:pPr algn="just">
              <a:lnSpc>
                <a:spcPct val="107000"/>
              </a:lnSpc>
              <a:spcAft>
                <a:spcPts val="394"/>
              </a:spcAft>
            </a:pPr>
            <a:endParaRPr lang="tr-TR" sz="2000" dirty="0">
              <a:ea typeface="Calibri" panose="020F0502020204030204" pitchFamily="34" charset="0"/>
              <a:cs typeface="Times New Roman" panose="02020603050405020304" pitchFamily="18" charset="0"/>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40</a:t>
            </a:fld>
            <a:endParaRPr lang="tr-TR"/>
          </a:p>
        </p:txBody>
      </p:sp>
      <p:pic>
        <p:nvPicPr>
          <p:cNvPr id="12"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234669113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8 Dikdörtgen"/>
          <p:cNvSpPr txBox="1">
            <a:spLocks/>
          </p:cNvSpPr>
          <p:nvPr/>
        </p:nvSpPr>
        <p:spPr>
          <a:xfrm>
            <a:off x="0" y="40466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BARINMA</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KYK</a:t>
            </a:r>
            <a:r>
              <a:rPr lang="tr-TR" sz="2800" b="1" dirty="0">
                <a:solidFill>
                  <a:srgbClr val="24397C"/>
                </a:solidFill>
                <a:latin typeface="Arial" panose="020B0604020202020204" pitchFamily="34" charset="0"/>
                <a:cs typeface="Arial" panose="020B0604020202020204" pitchFamily="34" charset="0"/>
              </a:rPr>
              <a:t>) </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957605"/>
            <a:ext cx="2907782" cy="1635595"/>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229412"/>
            <a:ext cx="2907782" cy="1635596"/>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69" y="4670066"/>
            <a:ext cx="2899917" cy="1631171"/>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241" y="4665640"/>
            <a:ext cx="2943616" cy="1635597"/>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2242" y="2937448"/>
            <a:ext cx="2943615" cy="1655751"/>
          </a:xfrm>
          <a:prstGeom prst="rect">
            <a:avLst/>
          </a:prstGeom>
        </p:spPr>
      </p:pic>
      <p:pic>
        <p:nvPicPr>
          <p:cNvPr id="16" name="Resi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2812" y="4665640"/>
            <a:ext cx="2922155" cy="1643680"/>
          </a:xfrm>
          <a:prstGeom prst="rect">
            <a:avLst/>
          </a:prstGeom>
        </p:spPr>
      </p:pic>
      <p:pic>
        <p:nvPicPr>
          <p:cNvPr id="26" name="Resim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2812" y="2937448"/>
            <a:ext cx="2927045" cy="1655751"/>
          </a:xfrm>
          <a:prstGeom prst="rect">
            <a:avLst/>
          </a:prstGeom>
        </p:spPr>
      </p:pic>
      <p:pic>
        <p:nvPicPr>
          <p:cNvPr id="29" name="Resim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2240" y="1229412"/>
            <a:ext cx="2943617" cy="1635595"/>
          </a:xfrm>
          <a:prstGeom prst="rect">
            <a:avLst/>
          </a:prstGeom>
        </p:spPr>
      </p:pic>
      <p:pic>
        <p:nvPicPr>
          <p:cNvPr id="30" name="Resim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2810" y="1229412"/>
            <a:ext cx="2927047" cy="1635595"/>
          </a:xfrm>
          <a:prstGeom prst="rect">
            <a:avLst/>
          </a:prstGeom>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0"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41</a:t>
            </a:fld>
            <a:endParaRPr lang="tr-TR"/>
          </a:p>
        </p:txBody>
      </p:sp>
    </p:spTree>
    <p:extLst>
      <p:ext uri="{BB962C8B-B14F-4D97-AF65-F5344CB8AC3E}">
        <p14:creationId xmlns:p14="http://schemas.microsoft.com/office/powerpoint/2010/main" val="4168863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2760994" y="212629"/>
            <a:ext cx="36004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SPOR</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TESİSLERİMİZ</a:t>
            </a: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23" y="2521693"/>
            <a:ext cx="2808311" cy="1860050"/>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223" y="4444173"/>
            <a:ext cx="2808312" cy="1860052"/>
          </a:xfrm>
          <a:prstGeom prst="rect">
            <a:avLst/>
          </a:prstGeom>
        </p:spPr>
      </p:pic>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9" y="2521694"/>
            <a:ext cx="2808311" cy="1860050"/>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b="13638"/>
          <a:stretch/>
        </p:blipFill>
        <p:spPr>
          <a:xfrm>
            <a:off x="3203847" y="2525168"/>
            <a:ext cx="2816007" cy="1856575"/>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9" y="4444174"/>
            <a:ext cx="2808313" cy="1860052"/>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l="7488" r="7308"/>
          <a:stretch/>
        </p:blipFill>
        <p:spPr>
          <a:xfrm>
            <a:off x="3203847" y="4444173"/>
            <a:ext cx="2816007" cy="1860052"/>
          </a:xfrm>
          <a:prstGeom prst="rect">
            <a:avLst/>
          </a:prstGeom>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0" name="Picture 2" descr="C:\Users\asus\Desktop\logo.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42</a:t>
            </a:fld>
            <a:endParaRPr lang="tr-TR"/>
          </a:p>
        </p:txBody>
      </p:sp>
      <p:pic>
        <p:nvPicPr>
          <p:cNvPr id="3" name="Resim 2"/>
          <p:cNvPicPr>
            <a:picLocks noChangeAspect="1"/>
          </p:cNvPicPr>
          <p:nvPr/>
        </p:nvPicPr>
        <p:blipFill>
          <a:blip r:embed="rId10"/>
          <a:stretch>
            <a:fillRect/>
          </a:stretch>
        </p:blipFill>
        <p:spPr>
          <a:xfrm>
            <a:off x="1619672" y="864654"/>
            <a:ext cx="5724525" cy="1304925"/>
          </a:xfrm>
          <a:prstGeom prst="rect">
            <a:avLst/>
          </a:prstGeom>
        </p:spPr>
      </p:pic>
    </p:spTree>
    <p:extLst>
      <p:ext uri="{BB962C8B-B14F-4D97-AF65-F5344CB8AC3E}">
        <p14:creationId xmlns:p14="http://schemas.microsoft.com/office/powerpoint/2010/main" val="428812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604904" y="367514"/>
            <a:ext cx="792088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FUTBOL</a:t>
            </a: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SAHASI</a:t>
            </a: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b="50800"/>
          <a:stretch/>
        </p:blipFill>
        <p:spPr>
          <a:xfrm>
            <a:off x="333651" y="1108924"/>
            <a:ext cx="8510253" cy="2520280"/>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3362" t="21372" r="4190" b="10553"/>
          <a:stretch/>
        </p:blipFill>
        <p:spPr>
          <a:xfrm>
            <a:off x="310218" y="3743270"/>
            <a:ext cx="4123745" cy="2206010"/>
          </a:xfrm>
          <a:prstGeom prst="rect">
            <a:avLst/>
          </a:prstGeom>
        </p:spPr>
      </p:pic>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b="25882"/>
          <a:stretch/>
        </p:blipFill>
        <p:spPr>
          <a:xfrm>
            <a:off x="4677742" y="3789040"/>
            <a:ext cx="4142730" cy="2160240"/>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43</a:t>
            </a:fld>
            <a:endParaRPr lang="tr-TR"/>
          </a:p>
        </p:txBody>
      </p:sp>
    </p:spTree>
    <p:extLst>
      <p:ext uri="{BB962C8B-B14F-4D97-AF65-F5344CB8AC3E}">
        <p14:creationId xmlns:p14="http://schemas.microsoft.com/office/powerpoint/2010/main" val="381568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37319"/>
            <a:ext cx="8229600" cy="706090"/>
          </a:xfrm>
        </p:spPr>
        <p:txBody>
          <a:bodyPr>
            <a:normAutofit/>
          </a:bodyPr>
          <a:lstStyle/>
          <a:p>
            <a:pPr>
              <a:spcAft>
                <a:spcPts val="600"/>
              </a:spcAft>
              <a:defRPr/>
            </a:pPr>
            <a:r>
              <a:rPr lang="tr-TR" sz="2800" b="1" dirty="0">
                <a:solidFill>
                  <a:srgbClr val="24397C"/>
                </a:solidFill>
                <a:cs typeface="Arial" panose="020B0604020202020204" pitchFamily="34" charset="0"/>
              </a:rPr>
              <a:t>AÇIK SPOR TESİSLERİ</a:t>
            </a: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86806"/>
            <a:ext cx="3674845" cy="2510158"/>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2696" y="980728"/>
            <a:ext cx="3883749" cy="2513229"/>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000" y="3674690"/>
            <a:ext cx="3674845" cy="2638228"/>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6" y="3673486"/>
            <a:ext cx="3940469" cy="2667680"/>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44</a:t>
            </a:fld>
            <a:endParaRPr lang="tr-TR"/>
          </a:p>
        </p:txBody>
      </p:sp>
    </p:spTree>
    <p:extLst>
      <p:ext uri="{BB962C8B-B14F-4D97-AF65-F5344CB8AC3E}">
        <p14:creationId xmlns:p14="http://schemas.microsoft.com/office/powerpoint/2010/main" val="289138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849399"/>
            <a:ext cx="3888432" cy="2651608"/>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330" y="837415"/>
            <a:ext cx="3811741" cy="266429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592159"/>
            <a:ext cx="3888432" cy="271592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331" y="3637736"/>
            <a:ext cx="3811741" cy="2715920"/>
          </a:xfrm>
          <a:prstGeom prst="rect">
            <a:avLst/>
          </a:prstGeom>
        </p:spPr>
      </p:pic>
      <p:pic>
        <p:nvPicPr>
          <p:cNvPr id="9"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2725433" y="148035"/>
            <a:ext cx="3261086" cy="523220"/>
          </a:xfrm>
          <a:prstGeom prst="rect">
            <a:avLst/>
          </a:prstGeom>
        </p:spPr>
        <p:txBody>
          <a:bodyPr wrap="none">
            <a:spAutoFit/>
          </a:bodyPr>
          <a:lstStyle/>
          <a:p>
            <a:r>
              <a:rPr lang="tr-TR" sz="2800" b="1" dirty="0">
                <a:solidFill>
                  <a:srgbClr val="24397C"/>
                </a:solidFill>
                <a:cs typeface="Arial" panose="020B0604020202020204" pitchFamily="34" charset="0"/>
              </a:rPr>
              <a:t>AÇIK SPOR TESİSLERİ</a:t>
            </a:r>
            <a:endParaRPr lang="tr-TR" sz="2800"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45</a:t>
            </a:fld>
            <a:endParaRPr lang="tr-T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841415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764704"/>
            <a:ext cx="3652869" cy="2686076"/>
          </a:xfrm>
          <a:prstGeom prst="rect">
            <a:avLst/>
          </a:prstGeom>
        </p:spPr>
      </p:pic>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551994"/>
            <a:ext cx="3600401" cy="2726642"/>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9" y="3582678"/>
            <a:ext cx="3600400" cy="2726642"/>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3968" y="764704"/>
            <a:ext cx="3652868" cy="2686076"/>
          </a:xfrm>
          <a:prstGeom prst="rect">
            <a:avLst/>
          </a:prstGeom>
        </p:spPr>
      </p:pic>
      <p:sp>
        <p:nvSpPr>
          <p:cNvPr id="11" name="Dikdörtgen 10"/>
          <p:cNvSpPr/>
          <p:nvPr/>
        </p:nvSpPr>
        <p:spPr>
          <a:xfrm>
            <a:off x="3109801" y="141749"/>
            <a:ext cx="3261086" cy="523220"/>
          </a:xfrm>
          <a:prstGeom prst="rect">
            <a:avLst/>
          </a:prstGeom>
        </p:spPr>
        <p:txBody>
          <a:bodyPr wrap="none">
            <a:spAutoFit/>
          </a:bodyPr>
          <a:lstStyle/>
          <a:p>
            <a:pPr algn="ctr"/>
            <a:r>
              <a:rPr lang="tr-TR" sz="2800" b="1" dirty="0">
                <a:solidFill>
                  <a:srgbClr val="24397C"/>
                </a:solidFill>
                <a:cs typeface="Arial" panose="020B0604020202020204" pitchFamily="34" charset="0"/>
              </a:rPr>
              <a:t>AÇIK SPOR TESİSLERİ</a:t>
            </a:r>
            <a:endParaRPr lang="tr-TR" sz="2800"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46</a:t>
            </a:fld>
            <a:endParaRPr lang="tr-TR"/>
          </a:p>
        </p:txBody>
      </p:sp>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129977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0" y="36020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KAPALI</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SPOR</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SALONU</a:t>
            </a: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50400"/>
          <a:stretch/>
        </p:blipFill>
        <p:spPr>
          <a:xfrm>
            <a:off x="333651" y="1060142"/>
            <a:ext cx="8510253" cy="2619060"/>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875978"/>
            <a:ext cx="4127888" cy="2441059"/>
          </a:xfrm>
          <a:prstGeom prst="rect">
            <a:avLst/>
          </a:prstGeom>
        </p:spPr>
      </p:pic>
      <p:pic>
        <p:nvPicPr>
          <p:cNvPr id="14"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650" y="3875978"/>
            <a:ext cx="4166341" cy="2454107"/>
          </a:xfrm>
          <a:prstGeom prst="rect">
            <a:avLst/>
          </a:prstGeom>
        </p:spPr>
      </p:pic>
      <p:sp>
        <p:nvSpPr>
          <p:cNvPr id="5" name="Slayt Numarası Yer Tutucusu 4"/>
          <p:cNvSpPr>
            <a:spLocks noGrp="1"/>
          </p:cNvSpPr>
          <p:nvPr>
            <p:ph type="sldNum" sz="quarter" idx="12"/>
          </p:nvPr>
        </p:nvSpPr>
        <p:spPr/>
        <p:txBody>
          <a:bodyPr/>
          <a:lstStyle/>
          <a:p>
            <a:fld id="{F302176B-0E47-46AC-8F43-DAB4B8A37D06}" type="slidenum">
              <a:rPr lang="tr-TR" smtClean="0"/>
              <a:t>47</a:t>
            </a:fld>
            <a:endParaRPr lang="tr-TR"/>
          </a:p>
        </p:txBody>
      </p:sp>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660417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24012" b="22831"/>
          <a:stretch/>
        </p:blipFill>
        <p:spPr>
          <a:xfrm>
            <a:off x="288032" y="1091642"/>
            <a:ext cx="8604448" cy="3049159"/>
          </a:xfrm>
          <a:prstGeom prst="rect">
            <a:avLst/>
          </a:prstGeom>
        </p:spPr>
      </p:pic>
      <p:sp>
        <p:nvSpPr>
          <p:cNvPr id="10" name="8 Dikdörtgen"/>
          <p:cNvSpPr txBox="1">
            <a:spLocks/>
          </p:cNvSpPr>
          <p:nvPr/>
        </p:nvSpPr>
        <p:spPr>
          <a:xfrm>
            <a:off x="0" y="352401"/>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FITNESS</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MERKEZİ</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4509119"/>
            <a:ext cx="2944388" cy="1656185"/>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4509119"/>
            <a:ext cx="2484278" cy="1656185"/>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5552" y="4509119"/>
            <a:ext cx="2936928" cy="1651989"/>
          </a:xfrm>
          <a:prstGeom prst="rect">
            <a:avLst/>
          </a:prstGeom>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48</a:t>
            </a:fld>
            <a:endParaRPr lang="tr-TR"/>
          </a:p>
        </p:txBody>
      </p:sp>
    </p:spTree>
    <p:extLst>
      <p:ext uri="{BB962C8B-B14F-4D97-AF65-F5344CB8AC3E}">
        <p14:creationId xmlns:p14="http://schemas.microsoft.com/office/powerpoint/2010/main" val="2727389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98097"/>
            <a:ext cx="8229600" cy="562074"/>
          </a:xfrm>
        </p:spPr>
        <p:txBody>
          <a:bodyPr>
            <a:normAutofit/>
          </a:bodyPr>
          <a:lstStyle/>
          <a:p>
            <a:r>
              <a:rPr lang="tr-TR" sz="2800" b="1" dirty="0">
                <a:solidFill>
                  <a:srgbClr val="24397C"/>
                </a:solidFill>
                <a:cs typeface="Arial" panose="020B0604020202020204" pitchFamily="34" charset="0"/>
              </a:rPr>
              <a:t>ÜNİVERSİTE TAKIMLARIMIZ</a:t>
            </a:r>
            <a:endParaRPr lang="tr-TR" sz="2800"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8215"/>
          <a:stretch/>
        </p:blipFill>
        <p:spPr>
          <a:xfrm>
            <a:off x="395536" y="1268759"/>
            <a:ext cx="4176464" cy="2403273"/>
          </a:xfrm>
          <a:prstGeom prst="rect">
            <a:avLst/>
          </a:prstGeom>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3457" t="8110"/>
          <a:stretch/>
        </p:blipFill>
        <p:spPr>
          <a:xfrm>
            <a:off x="4716016" y="1268760"/>
            <a:ext cx="4032448" cy="2437122"/>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1983" y="3962400"/>
            <a:ext cx="4200016" cy="233884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3970470"/>
            <a:ext cx="4032448" cy="2330777"/>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49</a:t>
            </a:fld>
            <a:endParaRPr lang="tr-TR"/>
          </a:p>
        </p:txBody>
      </p:sp>
    </p:spTree>
    <p:extLst>
      <p:ext uri="{BB962C8B-B14F-4D97-AF65-F5344CB8AC3E}">
        <p14:creationId xmlns:p14="http://schemas.microsoft.com/office/powerpoint/2010/main" val="2310460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252574" y="568341"/>
            <a:ext cx="4752528"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GENEL</a:t>
            </a: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BİLGİLER</a:t>
            </a:r>
          </a:p>
        </p:txBody>
      </p:sp>
      <p:sp>
        <p:nvSpPr>
          <p:cNvPr id="28" name="Dikdörtgen 27"/>
          <p:cNvSpPr/>
          <p:nvPr/>
        </p:nvSpPr>
        <p:spPr>
          <a:xfrm>
            <a:off x="6144832" y="221759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6360856" y="2077624"/>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29" name="Metin kutusu 28"/>
          <p:cNvSpPr txBox="1"/>
          <p:nvPr/>
        </p:nvSpPr>
        <p:spPr>
          <a:xfrm>
            <a:off x="6300192" y="2123564"/>
            <a:ext cx="2232248" cy="338554"/>
          </a:xfrm>
          <a:prstGeom prst="rect">
            <a:avLst/>
          </a:prstGeom>
          <a:noFill/>
          <a:ln>
            <a:noFill/>
          </a:ln>
        </p:spPr>
        <p:txBody>
          <a:bodyPr wrap="square" rtlCol="0">
            <a:spAutoFit/>
          </a:bodyPr>
          <a:lstStyle/>
          <a:p>
            <a:r>
              <a:rPr lang="tr-TR" sz="1600" b="1" dirty="0">
                <a:solidFill>
                  <a:schemeClr val="bg1"/>
                </a:solidFill>
              </a:rPr>
              <a:t>827 Akademik Personel</a:t>
            </a:r>
          </a:p>
        </p:txBody>
      </p:sp>
      <p:sp>
        <p:nvSpPr>
          <p:cNvPr id="30" name="Dikdörtgen 29"/>
          <p:cNvSpPr/>
          <p:nvPr/>
        </p:nvSpPr>
        <p:spPr>
          <a:xfrm>
            <a:off x="6144832" y="2946966"/>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6300192" y="285293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2" name="Metin kutusu 31"/>
          <p:cNvSpPr txBox="1"/>
          <p:nvPr/>
        </p:nvSpPr>
        <p:spPr>
          <a:xfrm>
            <a:off x="6360856" y="2850440"/>
            <a:ext cx="2088232" cy="338554"/>
          </a:xfrm>
          <a:prstGeom prst="rect">
            <a:avLst/>
          </a:prstGeom>
          <a:noFill/>
          <a:ln>
            <a:noFill/>
          </a:ln>
        </p:spPr>
        <p:txBody>
          <a:bodyPr wrap="square" rtlCol="0">
            <a:spAutoFit/>
          </a:bodyPr>
          <a:lstStyle/>
          <a:p>
            <a:r>
              <a:rPr lang="tr-TR" sz="1600" b="1" dirty="0">
                <a:solidFill>
                  <a:schemeClr val="bg1"/>
                </a:solidFill>
              </a:rPr>
              <a:t>296 İdari Personel</a:t>
            </a:r>
          </a:p>
        </p:txBody>
      </p:sp>
      <p:sp>
        <p:nvSpPr>
          <p:cNvPr id="33" name="Dikdörtgen 32"/>
          <p:cNvSpPr/>
          <p:nvPr/>
        </p:nvSpPr>
        <p:spPr>
          <a:xfrm>
            <a:off x="6144832" y="368900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6300192" y="357301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5" name="Metin kutusu 34"/>
          <p:cNvSpPr txBox="1"/>
          <p:nvPr/>
        </p:nvSpPr>
        <p:spPr>
          <a:xfrm>
            <a:off x="6360856" y="3570992"/>
            <a:ext cx="2088232" cy="338554"/>
          </a:xfrm>
          <a:prstGeom prst="rect">
            <a:avLst/>
          </a:prstGeom>
          <a:noFill/>
          <a:ln>
            <a:noFill/>
          </a:ln>
        </p:spPr>
        <p:txBody>
          <a:bodyPr wrap="square" rtlCol="0">
            <a:spAutoFit/>
          </a:bodyPr>
          <a:lstStyle/>
          <a:p>
            <a:r>
              <a:rPr lang="tr-TR" sz="1600" b="1" dirty="0">
                <a:solidFill>
                  <a:schemeClr val="bg1"/>
                </a:solidFill>
              </a:rPr>
              <a:t>176 Sürekli İşçi</a:t>
            </a:r>
          </a:p>
        </p:txBody>
      </p:sp>
      <p:sp>
        <p:nvSpPr>
          <p:cNvPr id="36" name="Dikdörtgen 35"/>
          <p:cNvSpPr/>
          <p:nvPr/>
        </p:nvSpPr>
        <p:spPr>
          <a:xfrm>
            <a:off x="6144832" y="4428139"/>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p:cNvSpPr/>
          <p:nvPr/>
        </p:nvSpPr>
        <p:spPr>
          <a:xfrm>
            <a:off x="6300192" y="4312151"/>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8" name="Metin kutusu 37"/>
          <p:cNvSpPr txBox="1"/>
          <p:nvPr/>
        </p:nvSpPr>
        <p:spPr>
          <a:xfrm>
            <a:off x="6360856" y="4310127"/>
            <a:ext cx="2088232" cy="338554"/>
          </a:xfrm>
          <a:prstGeom prst="rect">
            <a:avLst/>
          </a:prstGeom>
          <a:noFill/>
        </p:spPr>
        <p:txBody>
          <a:bodyPr wrap="square" rtlCol="0">
            <a:spAutoFit/>
          </a:bodyPr>
          <a:lstStyle/>
          <a:p>
            <a:r>
              <a:rPr lang="tr-TR" sz="1600" b="1" dirty="0">
                <a:solidFill>
                  <a:schemeClr val="bg1"/>
                </a:solidFill>
              </a:rPr>
              <a:t>22978 Öğrenci</a:t>
            </a:r>
          </a:p>
        </p:txBody>
      </p:sp>
      <p:grpSp>
        <p:nvGrpSpPr>
          <p:cNvPr id="3" name="Grup 2"/>
          <p:cNvGrpSpPr/>
          <p:nvPr/>
        </p:nvGrpSpPr>
        <p:grpSpPr>
          <a:xfrm>
            <a:off x="372698" y="1440153"/>
            <a:ext cx="5783478" cy="4039683"/>
            <a:chOff x="323528" y="1844824"/>
            <a:chExt cx="5783478" cy="4039683"/>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44824"/>
              <a:ext cx="741070" cy="539488"/>
            </a:xfrm>
            <a:prstGeom prst="rect">
              <a:avLst/>
            </a:prstGeom>
          </p:spPr>
        </p:pic>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432" y="2236370"/>
              <a:ext cx="741070" cy="539488"/>
            </a:xfrm>
            <a:prstGeom prst="rect">
              <a:avLst/>
            </a:prstGeom>
          </p:spPr>
        </p:pic>
        <p:pic>
          <p:nvPicPr>
            <p:cNvPr id="14" name="Resi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571" y="2650130"/>
              <a:ext cx="741070" cy="539488"/>
            </a:xfrm>
            <a:prstGeom prst="rect">
              <a:avLst/>
            </a:prstGeom>
          </p:spPr>
        </p:pic>
        <p:pic>
          <p:nvPicPr>
            <p:cNvPr id="15" name="Resim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04" y="3169050"/>
              <a:ext cx="741070" cy="539488"/>
            </a:xfrm>
            <a:prstGeom prst="rect">
              <a:avLst/>
            </a:prstGeom>
          </p:spPr>
        </p:pic>
        <p:sp>
          <p:nvSpPr>
            <p:cNvPr id="16" name="Metin kutusu 15"/>
            <p:cNvSpPr txBox="1"/>
            <p:nvPr/>
          </p:nvSpPr>
          <p:spPr>
            <a:xfrm>
              <a:off x="1049971" y="1925866"/>
              <a:ext cx="1439150" cy="400110"/>
            </a:xfrm>
            <a:prstGeom prst="rect">
              <a:avLst/>
            </a:prstGeom>
            <a:noFill/>
          </p:spPr>
          <p:txBody>
            <a:bodyPr wrap="square" rtlCol="0">
              <a:spAutoFit/>
            </a:bodyPr>
            <a:lstStyle/>
            <a:p>
              <a:r>
                <a:rPr lang="tr-TR" sz="2000" b="1" dirty="0">
                  <a:solidFill>
                    <a:schemeClr val="tx2">
                      <a:lumMod val="60000"/>
                      <a:lumOff val="40000"/>
                    </a:schemeClr>
                  </a:solidFill>
                </a:rPr>
                <a:t>3 Enstitü</a:t>
              </a:r>
            </a:p>
          </p:txBody>
        </p:sp>
        <p:sp>
          <p:nvSpPr>
            <p:cNvPr id="17" name="Metin kutusu 16"/>
            <p:cNvSpPr txBox="1"/>
            <p:nvPr/>
          </p:nvSpPr>
          <p:spPr>
            <a:xfrm>
              <a:off x="2135528" y="2754076"/>
              <a:ext cx="1655174" cy="400110"/>
            </a:xfrm>
            <a:prstGeom prst="rect">
              <a:avLst/>
            </a:prstGeom>
            <a:noFill/>
          </p:spPr>
          <p:txBody>
            <a:bodyPr wrap="square" rtlCol="0">
              <a:spAutoFit/>
            </a:bodyPr>
            <a:lstStyle/>
            <a:p>
              <a:r>
                <a:rPr lang="tr-TR" sz="2000" b="1" dirty="0">
                  <a:solidFill>
                    <a:schemeClr val="tx2">
                      <a:lumMod val="60000"/>
                      <a:lumOff val="40000"/>
                    </a:schemeClr>
                  </a:solidFill>
                </a:rPr>
                <a:t>1 Yüksekokul</a:t>
              </a:r>
            </a:p>
          </p:txBody>
        </p:sp>
        <p:sp>
          <p:nvSpPr>
            <p:cNvPr id="18" name="Metin kutusu 17"/>
            <p:cNvSpPr txBox="1"/>
            <p:nvPr/>
          </p:nvSpPr>
          <p:spPr>
            <a:xfrm>
              <a:off x="2567576" y="3323292"/>
              <a:ext cx="2663286" cy="400110"/>
            </a:xfrm>
            <a:prstGeom prst="rect">
              <a:avLst/>
            </a:prstGeom>
            <a:noFill/>
          </p:spPr>
          <p:txBody>
            <a:bodyPr wrap="square" rtlCol="0">
              <a:spAutoFit/>
            </a:bodyPr>
            <a:lstStyle/>
            <a:p>
              <a:r>
                <a:rPr lang="tr-TR" sz="2000" b="1" dirty="0">
                  <a:solidFill>
                    <a:schemeClr val="tx2">
                      <a:lumMod val="60000"/>
                      <a:lumOff val="40000"/>
                    </a:schemeClr>
                  </a:solidFill>
                </a:rPr>
                <a:t>7 Meslek Yüksekokulu</a:t>
              </a:r>
            </a:p>
          </p:txBody>
        </p:sp>
        <p:pic>
          <p:nvPicPr>
            <p:cNvPr id="19" name="Resim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504" y="4241696"/>
              <a:ext cx="741070" cy="539488"/>
            </a:xfrm>
            <a:prstGeom prst="rect">
              <a:avLst/>
            </a:prstGeom>
          </p:spPr>
        </p:pic>
        <p:sp>
          <p:nvSpPr>
            <p:cNvPr id="20" name="Metin kutusu 19"/>
            <p:cNvSpPr txBox="1"/>
            <p:nvPr/>
          </p:nvSpPr>
          <p:spPr>
            <a:xfrm>
              <a:off x="2625468" y="3882820"/>
              <a:ext cx="2663286" cy="400110"/>
            </a:xfrm>
            <a:prstGeom prst="rect">
              <a:avLst/>
            </a:prstGeom>
            <a:noFill/>
          </p:spPr>
          <p:txBody>
            <a:bodyPr wrap="square" rtlCol="0">
              <a:spAutoFit/>
            </a:bodyPr>
            <a:lstStyle/>
            <a:p>
              <a:r>
                <a:rPr lang="tr-TR" sz="2000" b="1" dirty="0">
                  <a:solidFill>
                    <a:schemeClr val="tx2">
                      <a:lumMod val="60000"/>
                      <a:lumOff val="40000"/>
                    </a:schemeClr>
                  </a:solidFill>
                </a:rPr>
                <a:t>1 Devlet Konservatuarı </a:t>
              </a:r>
            </a:p>
          </p:txBody>
        </p:sp>
        <p:pic>
          <p:nvPicPr>
            <p:cNvPr id="21" name="Resim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88" y="4776882"/>
              <a:ext cx="741070" cy="539488"/>
            </a:xfrm>
            <a:prstGeom prst="rect">
              <a:avLst/>
            </a:prstGeom>
          </p:spPr>
        </p:pic>
        <p:sp>
          <p:nvSpPr>
            <p:cNvPr id="22" name="Metin kutusu 21"/>
            <p:cNvSpPr txBox="1"/>
            <p:nvPr/>
          </p:nvSpPr>
          <p:spPr>
            <a:xfrm>
              <a:off x="1064598" y="5484397"/>
              <a:ext cx="3888432" cy="400110"/>
            </a:xfrm>
            <a:prstGeom prst="rect">
              <a:avLst/>
            </a:prstGeom>
            <a:noFill/>
          </p:spPr>
          <p:txBody>
            <a:bodyPr wrap="square" rtlCol="0">
              <a:spAutoFit/>
            </a:bodyPr>
            <a:lstStyle/>
            <a:p>
              <a:r>
                <a:rPr lang="tr-TR" sz="2000" b="1" dirty="0">
                  <a:solidFill>
                    <a:schemeClr val="tx2">
                      <a:lumMod val="60000"/>
                      <a:lumOff val="40000"/>
                    </a:schemeClr>
                  </a:solidFill>
                </a:rPr>
                <a:t>14 Uygulama ve Araştırma Merkezi </a:t>
              </a:r>
            </a:p>
          </p:txBody>
        </p:sp>
        <p:pic>
          <p:nvPicPr>
            <p:cNvPr id="23" name="Resim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343841"/>
              <a:ext cx="741070" cy="539488"/>
            </a:xfrm>
            <a:prstGeom prst="rect">
              <a:avLst/>
            </a:prstGeom>
          </p:spPr>
        </p:pic>
        <p:sp>
          <p:nvSpPr>
            <p:cNvPr id="24" name="Metin kutusu 23"/>
            <p:cNvSpPr txBox="1"/>
            <p:nvPr/>
          </p:nvSpPr>
          <p:spPr>
            <a:xfrm>
              <a:off x="2218574" y="4400195"/>
              <a:ext cx="3888432" cy="400110"/>
            </a:xfrm>
            <a:prstGeom prst="rect">
              <a:avLst/>
            </a:prstGeom>
            <a:noFill/>
          </p:spPr>
          <p:txBody>
            <a:bodyPr wrap="square" rtlCol="0">
              <a:spAutoFit/>
            </a:bodyPr>
            <a:lstStyle/>
            <a:p>
              <a:r>
                <a:rPr lang="tr-TR" sz="2000" b="1" dirty="0">
                  <a:solidFill>
                    <a:schemeClr val="tx2">
                      <a:lumMod val="60000"/>
                      <a:lumOff val="40000"/>
                    </a:schemeClr>
                  </a:solidFill>
                </a:rPr>
                <a:t>3 Rektörlüğe Bağlı Birim</a:t>
              </a:r>
            </a:p>
          </p:txBody>
        </p:sp>
        <p:sp>
          <p:nvSpPr>
            <p:cNvPr id="45" name="Metin kutusu 44"/>
            <p:cNvSpPr txBox="1"/>
            <p:nvPr/>
          </p:nvSpPr>
          <p:spPr>
            <a:xfrm>
              <a:off x="1581969" y="2294561"/>
              <a:ext cx="1439150" cy="400110"/>
            </a:xfrm>
            <a:prstGeom prst="rect">
              <a:avLst/>
            </a:prstGeom>
            <a:noFill/>
          </p:spPr>
          <p:txBody>
            <a:bodyPr wrap="square" rtlCol="0">
              <a:spAutoFit/>
            </a:bodyPr>
            <a:lstStyle/>
            <a:p>
              <a:r>
                <a:rPr lang="tr-TR" sz="2000" b="1" dirty="0">
                  <a:solidFill>
                    <a:schemeClr val="tx2">
                      <a:lumMod val="60000"/>
                      <a:lumOff val="40000"/>
                    </a:schemeClr>
                  </a:solidFill>
                </a:rPr>
                <a:t>12 Fakülte</a:t>
              </a:r>
            </a:p>
          </p:txBody>
        </p:sp>
        <p:pic>
          <p:nvPicPr>
            <p:cNvPr id="41" name="Resim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009" y="3764251"/>
              <a:ext cx="741070" cy="539488"/>
            </a:xfrm>
            <a:prstGeom prst="rect">
              <a:avLst/>
            </a:prstGeom>
          </p:spPr>
        </p:pic>
        <p:sp>
          <p:nvSpPr>
            <p:cNvPr id="43" name="Metin kutusu 42"/>
            <p:cNvSpPr txBox="1"/>
            <p:nvPr/>
          </p:nvSpPr>
          <p:spPr>
            <a:xfrm>
              <a:off x="1607719" y="4959042"/>
              <a:ext cx="2663286" cy="400110"/>
            </a:xfrm>
            <a:prstGeom prst="rect">
              <a:avLst/>
            </a:prstGeom>
            <a:noFill/>
          </p:spPr>
          <p:txBody>
            <a:bodyPr wrap="square" rtlCol="0">
              <a:spAutoFit/>
            </a:bodyPr>
            <a:lstStyle/>
            <a:p>
              <a:r>
                <a:rPr lang="tr-TR" sz="2000" b="1" dirty="0">
                  <a:solidFill>
                    <a:schemeClr val="tx2">
                      <a:lumMod val="60000"/>
                      <a:lumOff val="40000"/>
                    </a:schemeClr>
                  </a:solidFill>
                </a:rPr>
                <a:t>13 Koordinatörlük</a:t>
              </a:r>
            </a:p>
          </p:txBody>
        </p:sp>
      </p:gr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40"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5</a:t>
            </a:fld>
            <a:endParaRPr lang="tr-TR"/>
          </a:p>
        </p:txBody>
      </p:sp>
      <p:sp>
        <p:nvSpPr>
          <p:cNvPr id="2" name="Metin kutusu 1"/>
          <p:cNvSpPr txBox="1"/>
          <p:nvPr/>
        </p:nvSpPr>
        <p:spPr>
          <a:xfrm>
            <a:off x="501551" y="5867870"/>
            <a:ext cx="3921523" cy="338554"/>
          </a:xfrm>
          <a:prstGeom prst="rect">
            <a:avLst/>
          </a:prstGeom>
          <a:noFill/>
        </p:spPr>
        <p:txBody>
          <a:bodyPr wrap="none" rtlCol="0">
            <a:spAutoFit/>
          </a:bodyPr>
          <a:lstStyle/>
          <a:p>
            <a:r>
              <a:rPr lang="tr-TR" sz="1600" b="1" i="1" dirty="0">
                <a:solidFill>
                  <a:schemeClr val="tx2"/>
                </a:solidFill>
              </a:rPr>
              <a:t>Veriler 2021 Faaliyet Raporundan alınmıştır.</a:t>
            </a:r>
          </a:p>
        </p:txBody>
      </p:sp>
    </p:spTree>
    <p:extLst>
      <p:ext uri="{BB962C8B-B14F-4D97-AF65-F5344CB8AC3E}">
        <p14:creationId xmlns:p14="http://schemas.microsoft.com/office/powerpoint/2010/main" val="40205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9512" y="1290769"/>
            <a:ext cx="8769067" cy="5024987"/>
            <a:chOff x="179512" y="1290769"/>
            <a:chExt cx="8769067" cy="5024987"/>
          </a:xfrm>
        </p:grpSpPr>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704556"/>
              <a:ext cx="2864412" cy="1611200"/>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701301"/>
              <a:ext cx="2864410" cy="1611199"/>
            </a:xfrm>
            <a:prstGeom prst="rect">
              <a:avLst/>
            </a:prstGeom>
          </p:spPr>
        </p:pic>
        <p:pic>
          <p:nvPicPr>
            <p:cNvPr id="21" name="Resim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2" y="2996953"/>
              <a:ext cx="2864412" cy="1611200"/>
            </a:xfrm>
            <a:prstGeom prst="rect">
              <a:avLst/>
            </a:prstGeom>
          </p:spPr>
        </p:pic>
        <p:pic>
          <p:nvPicPr>
            <p:cNvPr id="22" name="Resi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2996952"/>
              <a:ext cx="2864411" cy="1611200"/>
            </a:xfrm>
            <a:prstGeom prst="rect">
              <a:avLst/>
            </a:prstGeom>
          </p:spPr>
        </p:pic>
        <p:pic>
          <p:nvPicPr>
            <p:cNvPr id="23" name="Resim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290769"/>
              <a:ext cx="2861886" cy="1609779"/>
            </a:xfrm>
            <a:prstGeom prst="rect">
              <a:avLst/>
            </a:prstGeom>
          </p:spPr>
        </p:pic>
        <p:pic>
          <p:nvPicPr>
            <p:cNvPr id="24" name="Resim 23"/>
            <p:cNvPicPr>
              <a:picLocks noChangeAspect="1"/>
            </p:cNvPicPr>
            <p:nvPr/>
          </p:nvPicPr>
          <p:blipFill rotWithShape="1">
            <a:blip r:embed="rId8" cstate="print">
              <a:extLst>
                <a:ext uri="{28A0092B-C50C-407E-A947-70E740481C1C}">
                  <a14:useLocalDpi xmlns:a14="http://schemas.microsoft.com/office/drawing/2010/main" val="0"/>
                </a:ext>
              </a:extLst>
            </a:blip>
            <a:srcRect t="5916" b="22710"/>
            <a:stretch/>
          </p:blipFill>
          <p:spPr>
            <a:xfrm>
              <a:off x="3131845" y="4701301"/>
              <a:ext cx="2864409" cy="1609779"/>
            </a:xfrm>
            <a:prstGeom prst="rect">
              <a:avLst/>
            </a:prstGeom>
          </p:spPr>
        </p:pic>
        <p:pic>
          <p:nvPicPr>
            <p:cNvPr id="2" name="Resim 1"/>
            <p:cNvPicPr>
              <a:picLocks noChangeAspect="1"/>
            </p:cNvPicPr>
            <p:nvPr/>
          </p:nvPicPr>
          <p:blipFill rotWithShape="1">
            <a:blip r:embed="rId9" cstate="print">
              <a:extLst>
                <a:ext uri="{28A0092B-C50C-407E-A947-70E740481C1C}">
                  <a14:useLocalDpi xmlns:a14="http://schemas.microsoft.com/office/drawing/2010/main" val="0"/>
                </a:ext>
              </a:extLst>
            </a:blip>
            <a:srcRect t="12929" b="13396"/>
            <a:stretch/>
          </p:blipFill>
          <p:spPr>
            <a:xfrm>
              <a:off x="6081635" y="1292759"/>
              <a:ext cx="2866943" cy="1607788"/>
            </a:xfrm>
            <a:prstGeom prst="rect">
              <a:avLst/>
            </a:prstGeom>
          </p:spPr>
        </p:pic>
        <p:pic>
          <p:nvPicPr>
            <p:cNvPr id="4" name="Resim 3"/>
            <p:cNvPicPr>
              <a:picLocks noChangeAspect="1"/>
            </p:cNvPicPr>
            <p:nvPr/>
          </p:nvPicPr>
          <p:blipFill rotWithShape="1">
            <a:blip r:embed="rId10" cstate="print">
              <a:extLst>
                <a:ext uri="{28A0092B-C50C-407E-A947-70E740481C1C}">
                  <a14:useLocalDpi xmlns:a14="http://schemas.microsoft.com/office/drawing/2010/main" val="0"/>
                </a:ext>
              </a:extLst>
            </a:blip>
            <a:srcRect b="16968"/>
            <a:stretch/>
          </p:blipFill>
          <p:spPr>
            <a:xfrm>
              <a:off x="179512" y="2996952"/>
              <a:ext cx="2861886" cy="1611200"/>
            </a:xfrm>
            <a:prstGeom prst="rect">
              <a:avLst/>
            </a:prstGeom>
          </p:spPr>
        </p:pic>
        <p:pic>
          <p:nvPicPr>
            <p:cNvPr id="5" name="Resim 4"/>
            <p:cNvPicPr>
              <a:picLocks noChangeAspect="1"/>
            </p:cNvPicPr>
            <p:nvPr/>
          </p:nvPicPr>
          <p:blipFill rotWithShape="1">
            <a:blip r:embed="rId11" cstate="print">
              <a:extLst>
                <a:ext uri="{28A0092B-C50C-407E-A947-70E740481C1C}">
                  <a14:useLocalDpi xmlns:a14="http://schemas.microsoft.com/office/drawing/2010/main" val="0"/>
                </a:ext>
              </a:extLst>
            </a:blip>
            <a:srcRect t="2045" r="2001" b="16221"/>
            <a:stretch/>
          </p:blipFill>
          <p:spPr>
            <a:xfrm>
              <a:off x="3130577" y="1290769"/>
              <a:ext cx="2865677" cy="1608295"/>
            </a:xfrm>
            <a:prstGeom prst="rect">
              <a:avLst/>
            </a:prstGeom>
          </p:spPr>
        </p:pic>
      </p:grpSp>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9" name="Resim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3272" y="0"/>
            <a:ext cx="980728" cy="980728"/>
          </a:xfrm>
          <a:prstGeom prst="rect">
            <a:avLst/>
          </a:prstGeom>
        </p:spPr>
      </p:pic>
      <p:sp>
        <p:nvSpPr>
          <p:cNvPr id="20"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sp>
        <p:nvSpPr>
          <p:cNvPr id="7" name="Slayt Numarası Yer Tutucusu 6"/>
          <p:cNvSpPr>
            <a:spLocks noGrp="1"/>
          </p:cNvSpPr>
          <p:nvPr>
            <p:ph type="sldNum" sz="quarter" idx="12"/>
          </p:nvPr>
        </p:nvSpPr>
        <p:spPr/>
        <p:txBody>
          <a:bodyPr/>
          <a:lstStyle/>
          <a:p>
            <a:fld id="{F302176B-0E47-46AC-8F43-DAB4B8A37D06}" type="slidenum">
              <a:rPr lang="tr-TR" smtClean="0"/>
              <a:t>50</a:t>
            </a:fld>
            <a:endParaRPr lang="tr-TR"/>
          </a:p>
        </p:txBody>
      </p:sp>
    </p:spTree>
    <p:extLst>
      <p:ext uri="{BB962C8B-B14F-4D97-AF65-F5344CB8AC3E}">
        <p14:creationId xmlns:p14="http://schemas.microsoft.com/office/powerpoint/2010/main" val="94501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grpSp>
        <p:nvGrpSpPr>
          <p:cNvPr id="10" name="Grup 9"/>
          <p:cNvGrpSpPr/>
          <p:nvPr/>
        </p:nvGrpSpPr>
        <p:grpSpPr>
          <a:xfrm>
            <a:off x="12822" y="1254030"/>
            <a:ext cx="8951306" cy="4770189"/>
            <a:chOff x="12822" y="1254030"/>
            <a:chExt cx="8951306" cy="4770189"/>
          </a:xfrm>
        </p:grpSpPr>
        <p:pic>
          <p:nvPicPr>
            <p:cNvPr id="5" name="Resim 4"/>
            <p:cNvPicPr>
              <a:picLocks noChangeAspect="1"/>
            </p:cNvPicPr>
            <p:nvPr/>
          </p:nvPicPr>
          <p:blipFill rotWithShape="1">
            <a:blip r:embed="rId2"/>
            <a:srcRect t="15448"/>
            <a:stretch/>
          </p:blipFill>
          <p:spPr>
            <a:xfrm>
              <a:off x="12822" y="1254030"/>
              <a:ext cx="3119018" cy="2159018"/>
            </a:xfrm>
            <a:prstGeom prst="rect">
              <a:avLst/>
            </a:prstGeom>
          </p:spPr>
        </p:pic>
        <p:pic>
          <p:nvPicPr>
            <p:cNvPr id="6" name="Resim 5"/>
            <p:cNvPicPr>
              <a:picLocks noChangeAspect="1"/>
            </p:cNvPicPr>
            <p:nvPr/>
          </p:nvPicPr>
          <p:blipFill>
            <a:blip r:embed="rId3"/>
            <a:stretch>
              <a:fillRect/>
            </a:stretch>
          </p:blipFill>
          <p:spPr>
            <a:xfrm>
              <a:off x="5724128" y="1254030"/>
              <a:ext cx="3240000" cy="2159018"/>
            </a:xfrm>
            <a:prstGeom prst="rect">
              <a:avLst/>
            </a:prstGeom>
          </p:spPr>
        </p:pic>
        <p:pic>
          <p:nvPicPr>
            <p:cNvPr id="7" name="Resim 6"/>
            <p:cNvPicPr>
              <a:picLocks noChangeAspect="1"/>
            </p:cNvPicPr>
            <p:nvPr/>
          </p:nvPicPr>
          <p:blipFill>
            <a:blip r:embed="rId4"/>
            <a:stretch>
              <a:fillRect/>
            </a:stretch>
          </p:blipFill>
          <p:spPr>
            <a:xfrm>
              <a:off x="3203848" y="1254030"/>
              <a:ext cx="2448272" cy="2159018"/>
            </a:xfrm>
            <a:prstGeom prst="rect">
              <a:avLst/>
            </a:prstGeom>
          </p:spPr>
        </p:pic>
        <p:pic>
          <p:nvPicPr>
            <p:cNvPr id="8" name="Resim 7"/>
            <p:cNvPicPr>
              <a:picLocks noChangeAspect="1"/>
            </p:cNvPicPr>
            <p:nvPr/>
          </p:nvPicPr>
          <p:blipFill>
            <a:blip r:embed="rId5"/>
            <a:stretch>
              <a:fillRect/>
            </a:stretch>
          </p:blipFill>
          <p:spPr>
            <a:xfrm>
              <a:off x="4788024" y="3594219"/>
              <a:ext cx="4032088" cy="2430000"/>
            </a:xfrm>
            <a:prstGeom prst="rect">
              <a:avLst/>
            </a:prstGeom>
          </p:spPr>
        </p:pic>
        <p:pic>
          <p:nvPicPr>
            <p:cNvPr id="9" name="Resim 8"/>
            <p:cNvPicPr>
              <a:picLocks noChangeAspect="1"/>
            </p:cNvPicPr>
            <p:nvPr/>
          </p:nvPicPr>
          <p:blipFill>
            <a:blip r:embed="rId6"/>
            <a:stretch>
              <a:fillRect/>
            </a:stretch>
          </p:blipFill>
          <p:spPr>
            <a:xfrm>
              <a:off x="209146" y="3594219"/>
              <a:ext cx="4506869" cy="2415693"/>
            </a:xfrm>
            <a:prstGeom prst="rect">
              <a:avLst/>
            </a:prstGeom>
          </p:spPr>
        </p:pic>
      </p:gr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51</a:t>
            </a:fld>
            <a:endParaRPr lang="tr-TR"/>
          </a:p>
        </p:txBody>
      </p:sp>
    </p:spTree>
    <p:extLst>
      <p:ext uri="{BB962C8B-B14F-4D97-AF65-F5344CB8AC3E}">
        <p14:creationId xmlns:p14="http://schemas.microsoft.com/office/powerpoint/2010/main" val="198232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a:p>
          <a:p>
            <a:pPr marL="0" indent="0" algn="ctr">
              <a:buNone/>
            </a:pPr>
            <a:endParaRPr lang="tr-TR" dirty="0"/>
          </a:p>
          <a:p>
            <a:pPr marL="0" indent="0" algn="ctr">
              <a:buNone/>
            </a:pPr>
            <a:r>
              <a:rPr lang="tr-TR" sz="4000" b="1" dirty="0">
                <a:solidFill>
                  <a:schemeClr val="tx2"/>
                </a:solidFill>
              </a:rPr>
              <a:t>Öğrenci Değişim Programları (</a:t>
            </a:r>
            <a:r>
              <a:rPr lang="tr-TR" sz="4000" b="1" dirty="0" err="1">
                <a:solidFill>
                  <a:schemeClr val="tx2"/>
                </a:solidFill>
              </a:rPr>
              <a:t>Erasmus</a:t>
            </a:r>
            <a:r>
              <a:rPr lang="tr-TR" sz="4000" b="1" dirty="0">
                <a:solidFill>
                  <a:schemeClr val="tx2"/>
                </a:solidFill>
              </a:rPr>
              <a:t>, Mevlana, Farabi)</a:t>
            </a:r>
          </a:p>
        </p:txBody>
      </p:sp>
      <p:sp>
        <p:nvSpPr>
          <p:cNvPr id="4" name="Slayt Numarası Yer Tutucusu 3"/>
          <p:cNvSpPr>
            <a:spLocks noGrp="1"/>
          </p:cNvSpPr>
          <p:nvPr>
            <p:ph type="sldNum" sz="quarter" idx="12"/>
          </p:nvPr>
        </p:nvSpPr>
        <p:spPr/>
        <p:txBody>
          <a:bodyPr/>
          <a:lstStyle/>
          <a:p>
            <a:fld id="{F302176B-0E47-46AC-8F43-DAB4B8A37D06}" type="slidenum">
              <a:rPr lang="tr-TR" smtClean="0"/>
              <a:t>52</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83335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215C3EE-6B2F-7A9A-C6C8-85EE05695303}"/>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ADC024AA-28F0-8023-2738-9CA67485D1C6}"/>
              </a:ext>
            </a:extLst>
          </p:cNvPr>
          <p:cNvSpPr/>
          <p:nvPr/>
        </p:nvSpPr>
        <p:spPr>
          <a:xfrm>
            <a:off x="393221" y="1738407"/>
            <a:ext cx="4037077" cy="2708434"/>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Öğrenci değişimi nedir?</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Öğrencilerin eğitim hayatlarının bir kısmına yurt dışında / yurtiçinde devam etmesine olanak sağlayan bir eğitim sürecini ifade eder.</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Öğrenim</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Staj</a:t>
            </a:r>
          </a:p>
        </p:txBody>
      </p:sp>
      <p:pic>
        <p:nvPicPr>
          <p:cNvPr id="9" name="Resim 8">
            <a:extLst>
              <a:ext uri="{FF2B5EF4-FFF2-40B4-BE49-F238E27FC236}">
                <a16:creationId xmlns:a16="http://schemas.microsoft.com/office/drawing/2014/main" id="{3662922C-004A-A8D6-A988-7902EA6A70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2711564"/>
            <a:ext cx="2659613" cy="2185388"/>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53</a:t>
            </a:fld>
            <a:endParaRPr lang="tr-T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6" name="Dikdörtgen 15">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1919959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45D94D6-67D7-DCD9-81C6-2BC2BDE494B3}"/>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DEF7D104-D41D-ED27-FCEF-0C15E23F17F8}"/>
              </a:ext>
            </a:extLst>
          </p:cNvPr>
          <p:cNvSpPr/>
          <p:nvPr/>
        </p:nvSpPr>
        <p:spPr>
          <a:xfrm>
            <a:off x="457327" y="1692199"/>
            <a:ext cx="4037077" cy="3593291"/>
          </a:xfrm>
          <a:prstGeom prst="rect">
            <a:avLst/>
          </a:prstGeom>
        </p:spPr>
        <p:txBody>
          <a:bodyPr wrap="square">
            <a:spAutoFit/>
          </a:bodyPr>
          <a:lstStyle/>
          <a:p>
            <a:pPr>
              <a:spcBef>
                <a:spcPts val="635"/>
              </a:spcBef>
              <a:spcAft>
                <a:spcPts val="635"/>
              </a:spcAft>
              <a:buClr>
                <a:srgbClr val="6666FF"/>
              </a:buClr>
            </a:pPr>
            <a:r>
              <a:rPr lang="tr-TR" sz="2000" b="1" dirty="0">
                <a:solidFill>
                  <a:schemeClr val="tx2"/>
                </a:solidFill>
              </a:rPr>
              <a:t>Kaç farklı öğrenci değişim programı vardır?</a:t>
            </a:r>
          </a:p>
          <a:p>
            <a:pPr>
              <a:spcAft>
                <a:spcPts val="318"/>
              </a:spcAft>
              <a:buClr>
                <a:srgbClr val="6666FF"/>
              </a:buClr>
            </a:pPr>
            <a:endParaRPr lang="tr-TR" sz="2000" b="1" dirty="0">
              <a:solidFill>
                <a:schemeClr val="bg1">
                  <a:lumMod val="65000"/>
                </a:schemeClr>
              </a:solidFill>
            </a:endParaRPr>
          </a:p>
          <a:p>
            <a:pPr marL="140298" indent="-140298">
              <a:buClr>
                <a:srgbClr val="003366"/>
              </a:buClr>
              <a:buFont typeface="Wingdings" panose="05000000000000000000" pitchFamily="2" charset="2"/>
              <a:buChar char="§"/>
            </a:pPr>
            <a:r>
              <a:rPr lang="tr-TR" sz="2000" dirty="0" err="1">
                <a:solidFill>
                  <a:schemeClr val="tx1">
                    <a:lumMod val="75000"/>
                    <a:lumOff val="25000"/>
                  </a:schemeClr>
                </a:solidFill>
              </a:rPr>
              <a:t>Erasmus</a:t>
            </a:r>
            <a:r>
              <a:rPr lang="tr-TR" sz="2000" dirty="0">
                <a:solidFill>
                  <a:schemeClr val="tx1">
                    <a:lumMod val="75000"/>
                    <a:lumOff val="25000"/>
                  </a:schemeClr>
                </a:solidFill>
              </a:rPr>
              <a:t>+ (Uluslararası)</a:t>
            </a:r>
          </a:p>
          <a:p>
            <a:pPr indent="188184">
              <a:buClr>
                <a:srgbClr val="003366"/>
              </a:buClr>
            </a:pPr>
            <a:r>
              <a:rPr lang="tr-TR" sz="2000" dirty="0">
                <a:solidFill>
                  <a:schemeClr val="tx1">
                    <a:lumMod val="75000"/>
                    <a:lumOff val="25000"/>
                  </a:schemeClr>
                </a:solidFill>
                <a:hlinkClick r:id="rId2"/>
              </a:rPr>
              <a:t>https://erasmus.klu.edu.tr/</a:t>
            </a:r>
            <a:r>
              <a:rPr lang="tr-TR" sz="2000" dirty="0">
                <a:solidFill>
                  <a:schemeClr val="tx1">
                    <a:lumMod val="75000"/>
                    <a:lumOff val="25000"/>
                  </a:schemeClr>
                </a:solidFill>
              </a:rPr>
              <a:t> </a:t>
            </a:r>
          </a:p>
          <a:p>
            <a:pPr lvl="0">
              <a:buClr>
                <a:srgbClr val="003366"/>
              </a:buClr>
            </a:pPr>
            <a:endParaRPr lang="tr-TR" sz="2000" dirty="0">
              <a:solidFill>
                <a:schemeClr val="tx1">
                  <a:lumMod val="75000"/>
                  <a:lumOff val="25000"/>
                </a:schemeClr>
              </a:solidFill>
            </a:endParaRPr>
          </a:p>
          <a:p>
            <a:pPr marL="140298" indent="-140298">
              <a:buClr>
                <a:srgbClr val="003366"/>
              </a:buClr>
              <a:buFont typeface="Wingdings" panose="05000000000000000000" pitchFamily="2" charset="2"/>
              <a:buChar char="§"/>
            </a:pPr>
            <a:r>
              <a:rPr lang="tr-TR" sz="2000" dirty="0">
                <a:solidFill>
                  <a:schemeClr val="tx1">
                    <a:lumMod val="75000"/>
                    <a:lumOff val="25000"/>
                  </a:schemeClr>
                </a:solidFill>
              </a:rPr>
              <a:t>Mevlana (Uluslararası)</a:t>
            </a:r>
          </a:p>
          <a:p>
            <a:pPr indent="188184">
              <a:buClr>
                <a:srgbClr val="003366"/>
              </a:buClr>
            </a:pPr>
            <a:r>
              <a:rPr lang="tr-TR" sz="2000" dirty="0">
                <a:solidFill>
                  <a:schemeClr val="tx1">
                    <a:lumMod val="75000"/>
                    <a:lumOff val="25000"/>
                  </a:schemeClr>
                </a:solidFill>
                <a:hlinkClick r:id="rId3"/>
              </a:rPr>
              <a:t>https://mevlana.klu.edu.tr/</a:t>
            </a:r>
            <a:r>
              <a:rPr lang="tr-TR" sz="2000" dirty="0">
                <a:solidFill>
                  <a:schemeClr val="tx1">
                    <a:lumMod val="75000"/>
                    <a:lumOff val="25000"/>
                  </a:schemeClr>
                </a:solidFill>
              </a:rPr>
              <a:t> </a:t>
            </a:r>
          </a:p>
          <a:p>
            <a:pPr lvl="0">
              <a:buClr>
                <a:srgbClr val="003366"/>
              </a:buClr>
            </a:pPr>
            <a:endParaRPr lang="tr-TR" sz="2000" dirty="0">
              <a:solidFill>
                <a:schemeClr val="tx1">
                  <a:lumMod val="75000"/>
                  <a:lumOff val="25000"/>
                </a:schemeClr>
              </a:solidFill>
            </a:endParaRPr>
          </a:p>
          <a:p>
            <a:pPr marL="140298" indent="-140298">
              <a:buClr>
                <a:srgbClr val="003366"/>
              </a:buClr>
              <a:buFont typeface="Wingdings" panose="05000000000000000000" pitchFamily="2" charset="2"/>
              <a:buChar char="§"/>
            </a:pPr>
            <a:r>
              <a:rPr lang="tr-TR" sz="2000" dirty="0">
                <a:solidFill>
                  <a:schemeClr val="tx1">
                    <a:lumMod val="75000"/>
                    <a:lumOff val="25000"/>
                  </a:schemeClr>
                </a:solidFill>
              </a:rPr>
              <a:t>Farabi (Ulusal)</a:t>
            </a:r>
          </a:p>
          <a:p>
            <a:pPr indent="188184">
              <a:buClr>
                <a:srgbClr val="003366"/>
              </a:buClr>
            </a:pPr>
            <a:r>
              <a:rPr lang="tr-TR" sz="2000" dirty="0">
                <a:solidFill>
                  <a:schemeClr val="tx1">
                    <a:lumMod val="75000"/>
                    <a:lumOff val="25000"/>
                  </a:schemeClr>
                </a:solidFill>
                <a:hlinkClick r:id="rId4"/>
              </a:rPr>
              <a:t>https://farabi.klu.edu.tr/</a:t>
            </a:r>
            <a:r>
              <a:rPr lang="tr-TR" sz="2000" dirty="0">
                <a:solidFill>
                  <a:schemeClr val="tx1">
                    <a:lumMod val="75000"/>
                    <a:lumOff val="25000"/>
                  </a:schemeClr>
                </a:solidFill>
              </a:rPr>
              <a:t> </a:t>
            </a:r>
          </a:p>
        </p:txBody>
      </p:sp>
      <p:graphicFrame>
        <p:nvGraphicFramePr>
          <p:cNvPr id="8" name="Tablo 7">
            <a:extLst>
              <a:ext uri="{FF2B5EF4-FFF2-40B4-BE49-F238E27FC236}">
                <a16:creationId xmlns:a16="http://schemas.microsoft.com/office/drawing/2014/main" id="{82742BC0-BAB4-DEDC-F43B-C6AD4ADE918F}"/>
              </a:ext>
            </a:extLst>
          </p:cNvPr>
          <p:cNvGraphicFramePr>
            <a:graphicFrameLocks noGrp="1"/>
          </p:cNvGraphicFramePr>
          <p:nvPr/>
        </p:nvGraphicFramePr>
        <p:xfrm>
          <a:off x="4655296" y="2551543"/>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3" name="Grup 2"/>
          <p:cNvGrpSpPr/>
          <p:nvPr/>
        </p:nvGrpSpPr>
        <p:grpSpPr>
          <a:xfrm>
            <a:off x="5113104" y="1737834"/>
            <a:ext cx="2829992" cy="3783410"/>
            <a:chOff x="5113104" y="1737834"/>
            <a:chExt cx="2829992" cy="3783410"/>
          </a:xfrm>
        </p:grpSpPr>
        <p:pic>
          <p:nvPicPr>
            <p:cNvPr id="9" name="Resim 8">
              <a:extLst>
                <a:ext uri="{FF2B5EF4-FFF2-40B4-BE49-F238E27FC236}">
                  <a16:creationId xmlns:a16="http://schemas.microsoft.com/office/drawing/2014/main" id="{4FC20EE4-93A5-CA77-89D3-147E5B1EE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4053" y="4411304"/>
              <a:ext cx="1579986" cy="1109940"/>
            </a:xfrm>
            <a:prstGeom prst="rect">
              <a:avLst/>
            </a:prstGeom>
          </p:spPr>
        </p:pic>
        <p:pic>
          <p:nvPicPr>
            <p:cNvPr id="10" name="Resim 9">
              <a:extLst>
                <a:ext uri="{FF2B5EF4-FFF2-40B4-BE49-F238E27FC236}">
                  <a16:creationId xmlns:a16="http://schemas.microsoft.com/office/drawing/2014/main" id="{BA5D7257-A073-4CD2-B7AC-329988279B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6041" y="2772962"/>
              <a:ext cx="1423625" cy="1333902"/>
            </a:xfrm>
            <a:prstGeom prst="rect">
              <a:avLst/>
            </a:prstGeom>
          </p:spPr>
        </p:pic>
        <p:pic>
          <p:nvPicPr>
            <p:cNvPr id="11" name="Resim 10">
              <a:extLst>
                <a:ext uri="{FF2B5EF4-FFF2-40B4-BE49-F238E27FC236}">
                  <a16:creationId xmlns:a16="http://schemas.microsoft.com/office/drawing/2014/main" id="{EC86D4D8-182C-ABFC-52BD-C06C94E403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3104" y="1737834"/>
              <a:ext cx="2829992" cy="739043"/>
            </a:xfrm>
            <a:prstGeom prst="rect">
              <a:avLst/>
            </a:prstGeom>
          </p:spPr>
        </p:pic>
      </p:grpSp>
      <p:sp>
        <p:nvSpPr>
          <p:cNvPr id="2" name="Slayt Numarası Yer Tutucusu 1"/>
          <p:cNvSpPr>
            <a:spLocks noGrp="1"/>
          </p:cNvSpPr>
          <p:nvPr>
            <p:ph type="sldNum" sz="quarter" idx="12"/>
          </p:nvPr>
        </p:nvSpPr>
        <p:spPr/>
        <p:txBody>
          <a:bodyPr/>
          <a:lstStyle/>
          <a:p>
            <a:fld id="{F302176B-0E47-46AC-8F43-DAB4B8A37D06}" type="slidenum">
              <a:rPr lang="tr-TR" smtClean="0"/>
              <a:t>54</a:t>
            </a:fld>
            <a:endParaRPr lang="tr-TR"/>
          </a:p>
        </p:txBody>
      </p:sp>
      <p:pic>
        <p:nvPicPr>
          <p:cNvPr id="16"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8" name="Dikdörtgen 17">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1051919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3558D0B-4BD9-33A0-03B4-73FEAFCF3B6B}"/>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531D3947-4B3B-AF88-A95F-12CBC32C7BFA}"/>
              </a:ext>
            </a:extLst>
          </p:cNvPr>
          <p:cNvSpPr/>
          <p:nvPr/>
        </p:nvSpPr>
        <p:spPr>
          <a:xfrm>
            <a:off x="267573" y="1484784"/>
            <a:ext cx="5496533" cy="2664961"/>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Hangi programlara nasıl, ne zaman başvurabilirim?</a:t>
            </a:r>
          </a:p>
          <a:p>
            <a:pPr marL="140130" indent="-140130">
              <a:spcBef>
                <a:spcPts val="635"/>
              </a:spcBef>
              <a:spcAft>
                <a:spcPts val="635"/>
              </a:spcAft>
              <a:buClr>
                <a:srgbClr val="003366"/>
              </a:buClr>
              <a:buFont typeface="Wingdings" panose="05000000000000000000" pitchFamily="2" charset="2"/>
              <a:buChar char="§"/>
            </a:pPr>
            <a:r>
              <a:rPr lang="tr-TR" sz="2000" b="1" dirty="0" err="1">
                <a:solidFill>
                  <a:schemeClr val="tx1">
                    <a:lumMod val="75000"/>
                    <a:lumOff val="25000"/>
                  </a:schemeClr>
                </a:solidFill>
              </a:rPr>
              <a:t>Erasmus</a:t>
            </a:r>
            <a:r>
              <a:rPr lang="tr-TR" sz="2000" b="1" dirty="0">
                <a:solidFill>
                  <a:schemeClr val="tx1">
                    <a:lumMod val="75000"/>
                    <a:lumOff val="25000"/>
                  </a:schemeClr>
                </a:solidFill>
              </a:rPr>
              <a:t>+ &amp; Mevlana </a:t>
            </a:r>
          </a:p>
          <a:p>
            <a:pPr marL="140130" indent="-140130">
              <a:spcBef>
                <a:spcPts val="635"/>
              </a:spcBef>
              <a:spcAft>
                <a:spcPts val="635"/>
              </a:spcAft>
              <a:buClr>
                <a:srgbClr val="003366"/>
              </a:buClr>
              <a:buFont typeface="Wingdings" panose="05000000000000000000" pitchFamily="2" charset="2"/>
              <a:buChar char="§"/>
            </a:pPr>
            <a:r>
              <a:rPr lang="tr-TR" sz="2000" dirty="0">
                <a:solidFill>
                  <a:srgbClr val="404040"/>
                </a:solidFill>
                <a:ea typeface="+mn-lt"/>
                <a:cs typeface="+mn-lt"/>
              </a:rPr>
              <a:t>Yabancı Dil Sınavı (Yazılı &amp; Sözlü): </a:t>
            </a:r>
            <a:r>
              <a:rPr lang="tr-TR" sz="2000" dirty="0">
                <a:solidFill>
                  <a:srgbClr val="336699"/>
                </a:solidFill>
                <a:ea typeface="+mn-lt"/>
                <a:cs typeface="+mn-lt"/>
              </a:rPr>
              <a:t>Şubat-Mart 2023</a:t>
            </a:r>
          </a:p>
          <a:p>
            <a:pPr marL="140130" indent="-140130">
              <a:spcBef>
                <a:spcPts val="635"/>
              </a:spcBef>
              <a:spcAft>
                <a:spcPts val="635"/>
              </a:spcAft>
              <a:buClr>
                <a:srgbClr val="003366"/>
              </a:buClr>
              <a:buFont typeface="Wingdings" panose="05000000000000000000" pitchFamily="2" charset="2"/>
              <a:buChar char="§"/>
            </a:pPr>
            <a:r>
              <a:rPr lang="tr-TR" sz="2000" dirty="0">
                <a:solidFill>
                  <a:srgbClr val="404040"/>
                </a:solidFill>
                <a:ea typeface="+mn-lt"/>
                <a:cs typeface="+mn-lt"/>
              </a:rPr>
              <a:t>Hareketlilik başvuruları: </a:t>
            </a:r>
            <a:r>
              <a:rPr lang="tr-TR" sz="2000" dirty="0">
                <a:solidFill>
                  <a:srgbClr val="336699"/>
                </a:solidFill>
                <a:ea typeface="+mn-lt"/>
                <a:cs typeface="+mn-lt"/>
              </a:rPr>
              <a:t>Mart-Nisan 2023</a:t>
            </a:r>
            <a:endParaRPr lang="tr-TR" sz="2000" dirty="0"/>
          </a:p>
          <a:p>
            <a:pPr marL="140130" indent="-140130">
              <a:spcBef>
                <a:spcPts val="635"/>
              </a:spcBef>
              <a:spcAft>
                <a:spcPts val="635"/>
              </a:spcAft>
              <a:buClr>
                <a:srgbClr val="003366"/>
              </a:buClr>
              <a:buFont typeface="Wingdings" panose="05000000000000000000" pitchFamily="2" charset="2"/>
              <a:buChar char="§"/>
            </a:pPr>
            <a:r>
              <a:rPr lang="tr-TR" sz="2000" b="1" dirty="0">
                <a:solidFill>
                  <a:srgbClr val="404040"/>
                </a:solidFill>
                <a:ea typeface="+mn-lt"/>
                <a:cs typeface="+mn-lt"/>
              </a:rPr>
              <a:t>Farabi</a:t>
            </a:r>
            <a:endParaRPr lang="tr-TR" sz="2000" b="1" dirty="0">
              <a:solidFill>
                <a:srgbClr val="404040"/>
              </a:solidFill>
            </a:endParaRPr>
          </a:p>
          <a:p>
            <a:pPr marL="140130" indent="-140130">
              <a:spcBef>
                <a:spcPts val="635"/>
              </a:spcBef>
              <a:spcAft>
                <a:spcPts val="635"/>
              </a:spcAft>
              <a:buClr>
                <a:srgbClr val="003366"/>
              </a:buClr>
              <a:buFont typeface="Wingdings" panose="05000000000000000000" pitchFamily="2" charset="2"/>
              <a:buChar char="§"/>
            </a:pPr>
            <a:r>
              <a:rPr lang="tr-TR" sz="2000" dirty="0">
                <a:solidFill>
                  <a:srgbClr val="404040"/>
                </a:solidFill>
                <a:ea typeface="+mn-lt"/>
                <a:cs typeface="+mn-lt"/>
              </a:rPr>
              <a:t>Hareketlilik başvuruları: </a:t>
            </a:r>
            <a:r>
              <a:rPr lang="tr-TR" sz="2000" dirty="0">
                <a:solidFill>
                  <a:srgbClr val="336699"/>
                </a:solidFill>
                <a:ea typeface="+mn-lt"/>
                <a:cs typeface="+mn-lt"/>
              </a:rPr>
              <a:t>Mart 2023</a:t>
            </a:r>
            <a:endParaRPr lang="tr-TR" sz="2000" dirty="0">
              <a:solidFill>
                <a:srgbClr val="000000"/>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55</a:t>
            </a:fld>
            <a:endParaRPr lang="tr-TR"/>
          </a:p>
        </p:txBody>
      </p:sp>
      <p:pic>
        <p:nvPicPr>
          <p:cNvPr id="1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8" name="Dikdörtgen 17">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grpSp>
        <p:nvGrpSpPr>
          <p:cNvPr id="19" name="Grup 18"/>
          <p:cNvGrpSpPr/>
          <p:nvPr/>
        </p:nvGrpSpPr>
        <p:grpSpPr>
          <a:xfrm>
            <a:off x="6228184" y="2276872"/>
            <a:ext cx="2685976" cy="3783410"/>
            <a:chOff x="5113104" y="1737834"/>
            <a:chExt cx="2829992" cy="3783410"/>
          </a:xfrm>
        </p:grpSpPr>
        <p:pic>
          <p:nvPicPr>
            <p:cNvPr id="20" name="Resim 19">
              <a:extLst>
                <a:ext uri="{FF2B5EF4-FFF2-40B4-BE49-F238E27FC236}">
                  <a16:creationId xmlns:a16="http://schemas.microsoft.com/office/drawing/2014/main" id="{4FC20EE4-93A5-CA77-89D3-147E5B1EE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053" y="4411304"/>
              <a:ext cx="1579986" cy="1109940"/>
            </a:xfrm>
            <a:prstGeom prst="rect">
              <a:avLst/>
            </a:prstGeom>
          </p:spPr>
        </p:pic>
        <p:pic>
          <p:nvPicPr>
            <p:cNvPr id="21" name="Resim 20">
              <a:extLst>
                <a:ext uri="{FF2B5EF4-FFF2-40B4-BE49-F238E27FC236}">
                  <a16:creationId xmlns:a16="http://schemas.microsoft.com/office/drawing/2014/main" id="{BA5D7257-A073-4CD2-B7AC-329988279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041" y="2772962"/>
              <a:ext cx="1423625" cy="1333902"/>
            </a:xfrm>
            <a:prstGeom prst="rect">
              <a:avLst/>
            </a:prstGeom>
          </p:spPr>
        </p:pic>
        <p:pic>
          <p:nvPicPr>
            <p:cNvPr id="22" name="Resim 21">
              <a:extLst>
                <a:ext uri="{FF2B5EF4-FFF2-40B4-BE49-F238E27FC236}">
                  <a16:creationId xmlns:a16="http://schemas.microsoft.com/office/drawing/2014/main" id="{EC86D4D8-182C-ABFC-52BD-C06C94E40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104" y="1737834"/>
              <a:ext cx="2829992" cy="739043"/>
            </a:xfrm>
            <a:prstGeom prst="rect">
              <a:avLst/>
            </a:prstGeom>
          </p:spPr>
        </p:pic>
      </p:grpSp>
      <p:sp>
        <p:nvSpPr>
          <p:cNvPr id="3" name="Dikdörtgen 2"/>
          <p:cNvSpPr/>
          <p:nvPr/>
        </p:nvSpPr>
        <p:spPr>
          <a:xfrm>
            <a:off x="267573" y="4539074"/>
            <a:ext cx="4775766" cy="1785104"/>
          </a:xfrm>
          <a:prstGeom prst="rect">
            <a:avLst/>
          </a:prstGeom>
        </p:spPr>
        <p:txBody>
          <a:bodyPr wrap="square">
            <a:spAutoFit/>
          </a:bodyPr>
          <a:lstStyle/>
          <a:p>
            <a:pPr>
              <a:spcBef>
                <a:spcPts val="635"/>
              </a:spcBef>
              <a:spcAft>
                <a:spcPts val="635"/>
              </a:spcAft>
              <a:buClr>
                <a:srgbClr val="6666FF"/>
              </a:buClr>
            </a:pPr>
            <a:r>
              <a:rPr lang="nb-NO" sz="2000" b="1" dirty="0">
                <a:solidFill>
                  <a:schemeClr val="tx2"/>
                </a:solidFill>
              </a:rPr>
              <a:t>Değişim programlarının süresi nedir? </a:t>
            </a:r>
            <a:endParaRPr lang="tr-TR" sz="2000" b="1" dirty="0">
              <a:solidFill>
                <a:schemeClr val="tx2"/>
              </a:solidFill>
            </a:endParaRPr>
          </a:p>
          <a:p>
            <a:pPr marL="140298" indent="-140298">
              <a:spcBef>
                <a:spcPts val="635"/>
              </a:spcBef>
              <a:spcAft>
                <a:spcPts val="635"/>
              </a:spcAft>
              <a:buClr>
                <a:srgbClr val="003366"/>
              </a:buClr>
              <a:buFont typeface="Wingdings" panose="05000000000000000000" pitchFamily="2" charset="2"/>
              <a:buChar char="§"/>
            </a:pPr>
            <a:r>
              <a:rPr lang="tr-TR" sz="2000" b="1" dirty="0" err="1">
                <a:solidFill>
                  <a:schemeClr val="tx1">
                    <a:lumMod val="75000"/>
                    <a:lumOff val="25000"/>
                  </a:schemeClr>
                </a:solidFill>
              </a:rPr>
              <a:t>Erasmus</a:t>
            </a:r>
            <a:r>
              <a:rPr lang="tr-TR" sz="2000" b="1" dirty="0">
                <a:solidFill>
                  <a:schemeClr val="tx1">
                    <a:lumMod val="75000"/>
                    <a:lumOff val="25000"/>
                  </a:schemeClr>
                </a:solidFill>
              </a:rPr>
              <a:t>+ &amp; Mevlana &amp; Farabi</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1 dönem ve/veya 2 dönem (Öğrenim)</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Yaz dönemi (</a:t>
            </a:r>
            <a:r>
              <a:rPr lang="tr-TR" sz="2000" dirty="0" err="1">
                <a:solidFill>
                  <a:schemeClr val="tx1">
                    <a:lumMod val="75000"/>
                    <a:lumOff val="25000"/>
                  </a:schemeClr>
                </a:solidFill>
              </a:rPr>
              <a:t>Erasmus</a:t>
            </a:r>
            <a:r>
              <a:rPr lang="tr-TR" sz="2000" dirty="0">
                <a:solidFill>
                  <a:schemeClr val="tx1">
                    <a:lumMod val="75000"/>
                    <a:lumOff val="25000"/>
                  </a:schemeClr>
                </a:solidFill>
              </a:rPr>
              <a:t>+ Staj)</a:t>
            </a:r>
          </a:p>
        </p:txBody>
      </p:sp>
    </p:spTree>
    <p:extLst>
      <p:ext uri="{BB962C8B-B14F-4D97-AF65-F5344CB8AC3E}">
        <p14:creationId xmlns:p14="http://schemas.microsoft.com/office/powerpoint/2010/main" val="295144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F7FC8903-1841-D57D-E1F5-E6CAAE66446D}"/>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D169339C-1D74-437A-31EC-0D4E32CE74A0}"/>
              </a:ext>
            </a:extLst>
          </p:cNvPr>
          <p:cNvSpPr/>
          <p:nvPr/>
        </p:nvSpPr>
        <p:spPr>
          <a:xfrm>
            <a:off x="325668" y="1628800"/>
            <a:ext cx="4966412" cy="3631763"/>
          </a:xfrm>
          <a:prstGeom prst="rect">
            <a:avLst/>
          </a:prstGeom>
        </p:spPr>
        <p:txBody>
          <a:bodyPr wrap="square">
            <a:spAutoFit/>
          </a:bodyPr>
          <a:lstStyle/>
          <a:p>
            <a:pPr>
              <a:spcBef>
                <a:spcPts val="635"/>
              </a:spcBef>
              <a:spcAft>
                <a:spcPts val="635"/>
              </a:spcAft>
              <a:buClr>
                <a:srgbClr val="6666FF"/>
              </a:buClr>
            </a:pPr>
            <a:r>
              <a:rPr lang="nb-NO" sz="2000" b="1" dirty="0">
                <a:solidFill>
                  <a:schemeClr val="tx2"/>
                </a:solidFill>
              </a:rPr>
              <a:t>Değişim programları</a:t>
            </a:r>
            <a:r>
              <a:rPr lang="tr-TR" sz="2000" b="1" dirty="0">
                <a:solidFill>
                  <a:schemeClr val="tx2"/>
                </a:solidFill>
              </a:rPr>
              <a:t> ile n</a:t>
            </a:r>
            <a:r>
              <a:rPr lang="nb-NO" sz="2000" b="1" dirty="0">
                <a:solidFill>
                  <a:schemeClr val="tx2"/>
                </a:solidFill>
              </a:rPr>
              <a:t>erelere gidebilirim?</a:t>
            </a:r>
          </a:p>
          <a:p>
            <a:pPr marL="140298" indent="-140298">
              <a:spcBef>
                <a:spcPts val="635"/>
              </a:spcBef>
              <a:spcAft>
                <a:spcPts val="635"/>
              </a:spcAft>
              <a:buClr>
                <a:srgbClr val="003366"/>
              </a:buClr>
              <a:buFont typeface="Wingdings" panose="05000000000000000000" pitchFamily="2" charset="2"/>
              <a:buChar char="§"/>
            </a:pPr>
            <a:r>
              <a:rPr lang="tr-TR" sz="2000" b="1" dirty="0">
                <a:solidFill>
                  <a:schemeClr val="tx1">
                    <a:lumMod val="75000"/>
                    <a:lumOff val="25000"/>
                  </a:schemeClr>
                </a:solidFill>
              </a:rPr>
              <a:t>Erasmus+ </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18 AB ülkesi – 77 Üniversite</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8 AB dışı ülke – 15 Üniversite</a:t>
            </a:r>
          </a:p>
          <a:p>
            <a:pPr marL="140298" indent="-140298">
              <a:spcBef>
                <a:spcPts val="635"/>
              </a:spcBef>
              <a:spcAft>
                <a:spcPts val="635"/>
              </a:spcAft>
              <a:buClr>
                <a:srgbClr val="003366"/>
              </a:buClr>
              <a:buFont typeface="Wingdings" panose="05000000000000000000" pitchFamily="2" charset="2"/>
              <a:buChar char="§"/>
            </a:pPr>
            <a:r>
              <a:rPr lang="tr-TR" sz="2000" b="1" dirty="0">
                <a:solidFill>
                  <a:schemeClr val="tx1">
                    <a:lumMod val="75000"/>
                    <a:lumOff val="25000"/>
                  </a:schemeClr>
                </a:solidFill>
              </a:rPr>
              <a:t>Mevlana </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9 ülke – 13 Üniversite</a:t>
            </a:r>
          </a:p>
          <a:p>
            <a:pPr marL="140298" indent="-140298">
              <a:spcBef>
                <a:spcPts val="635"/>
              </a:spcBef>
              <a:spcAft>
                <a:spcPts val="635"/>
              </a:spcAft>
              <a:buClr>
                <a:srgbClr val="003366"/>
              </a:buClr>
              <a:buFont typeface="Wingdings" panose="05000000000000000000" pitchFamily="2" charset="2"/>
              <a:buChar char="§"/>
            </a:pPr>
            <a:r>
              <a:rPr lang="tr-TR" sz="2000" b="1" dirty="0">
                <a:solidFill>
                  <a:schemeClr val="tx1">
                    <a:lumMod val="75000"/>
                    <a:lumOff val="25000"/>
                  </a:schemeClr>
                </a:solidFill>
              </a:rPr>
              <a:t>Farabi</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Türkiye – 79 Üniversite</a:t>
            </a:r>
          </a:p>
        </p:txBody>
      </p:sp>
      <p:sp>
        <p:nvSpPr>
          <p:cNvPr id="2" name="Slayt Numarası Yer Tutucusu 1"/>
          <p:cNvSpPr>
            <a:spLocks noGrp="1"/>
          </p:cNvSpPr>
          <p:nvPr>
            <p:ph type="sldNum" sz="quarter" idx="12"/>
          </p:nvPr>
        </p:nvSpPr>
        <p:spPr/>
        <p:txBody>
          <a:bodyPr/>
          <a:lstStyle/>
          <a:p>
            <a:fld id="{F302176B-0E47-46AC-8F43-DAB4B8A37D06}" type="slidenum">
              <a:rPr lang="tr-TR" smtClean="0"/>
              <a:t>56</a:t>
            </a:fld>
            <a:endParaRPr lang="tr-TR"/>
          </a:p>
        </p:txBody>
      </p:sp>
      <p:pic>
        <p:nvPicPr>
          <p:cNvPr id="1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8" name="Dikdörtgen 17">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grpSp>
        <p:nvGrpSpPr>
          <p:cNvPr id="19" name="Grup 18"/>
          <p:cNvGrpSpPr/>
          <p:nvPr/>
        </p:nvGrpSpPr>
        <p:grpSpPr>
          <a:xfrm>
            <a:off x="5972105" y="1998866"/>
            <a:ext cx="2685976" cy="3783410"/>
            <a:chOff x="5113104" y="1737834"/>
            <a:chExt cx="2829992" cy="3783410"/>
          </a:xfrm>
        </p:grpSpPr>
        <p:pic>
          <p:nvPicPr>
            <p:cNvPr id="20" name="Resim 19">
              <a:extLst>
                <a:ext uri="{FF2B5EF4-FFF2-40B4-BE49-F238E27FC236}">
                  <a16:creationId xmlns:a16="http://schemas.microsoft.com/office/drawing/2014/main" id="{4FC20EE4-93A5-CA77-89D3-147E5B1EE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053" y="4411304"/>
              <a:ext cx="1579986" cy="1109940"/>
            </a:xfrm>
            <a:prstGeom prst="rect">
              <a:avLst/>
            </a:prstGeom>
          </p:spPr>
        </p:pic>
        <p:pic>
          <p:nvPicPr>
            <p:cNvPr id="21" name="Resim 20">
              <a:extLst>
                <a:ext uri="{FF2B5EF4-FFF2-40B4-BE49-F238E27FC236}">
                  <a16:creationId xmlns:a16="http://schemas.microsoft.com/office/drawing/2014/main" id="{BA5D7257-A073-4CD2-B7AC-329988279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041" y="2772962"/>
              <a:ext cx="1423625" cy="1333902"/>
            </a:xfrm>
            <a:prstGeom prst="rect">
              <a:avLst/>
            </a:prstGeom>
          </p:spPr>
        </p:pic>
        <p:pic>
          <p:nvPicPr>
            <p:cNvPr id="22" name="Resim 21">
              <a:extLst>
                <a:ext uri="{FF2B5EF4-FFF2-40B4-BE49-F238E27FC236}">
                  <a16:creationId xmlns:a16="http://schemas.microsoft.com/office/drawing/2014/main" id="{EC86D4D8-182C-ABFC-52BD-C06C94E40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104" y="1737834"/>
              <a:ext cx="2829992" cy="739043"/>
            </a:xfrm>
            <a:prstGeom prst="rect">
              <a:avLst/>
            </a:prstGeom>
          </p:spPr>
        </p:pic>
      </p:grpSp>
    </p:spTree>
    <p:extLst>
      <p:ext uri="{BB962C8B-B14F-4D97-AF65-F5344CB8AC3E}">
        <p14:creationId xmlns:p14="http://schemas.microsoft.com/office/powerpoint/2010/main" val="3886250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F92E655-E2EE-1F75-8E9B-E54020C92BEC}"/>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F79A9174-ACD0-C96D-7A70-15022151D632}"/>
              </a:ext>
            </a:extLst>
          </p:cNvPr>
          <p:cNvSpPr/>
          <p:nvPr/>
        </p:nvSpPr>
        <p:spPr>
          <a:xfrm>
            <a:off x="393221" y="1628800"/>
            <a:ext cx="5258899" cy="3588291"/>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Nasıl yararlanabilirim, başvuru şartları nelerdir?</a:t>
            </a:r>
          </a:p>
          <a:p>
            <a:pPr marL="140130" indent="-140130">
              <a:spcBef>
                <a:spcPts val="635"/>
              </a:spcBef>
              <a:spcAft>
                <a:spcPts val="635"/>
              </a:spcAft>
              <a:buClr>
                <a:srgbClr val="003366"/>
              </a:buClr>
              <a:buFont typeface="Wingdings" panose="05000000000000000000" pitchFamily="2" charset="2"/>
              <a:buChar char="§"/>
            </a:pPr>
            <a:r>
              <a:rPr lang="tr-TR" sz="2000" b="1" dirty="0" err="1">
                <a:solidFill>
                  <a:schemeClr val="tx1">
                    <a:lumMod val="75000"/>
                    <a:lumOff val="25000"/>
                  </a:schemeClr>
                </a:solidFill>
              </a:rPr>
              <a:t>Erasmus</a:t>
            </a:r>
            <a:r>
              <a:rPr lang="tr-TR" sz="2000" b="1" dirty="0">
                <a:solidFill>
                  <a:schemeClr val="tx1">
                    <a:lumMod val="75000"/>
                    <a:lumOff val="25000"/>
                  </a:schemeClr>
                </a:solidFill>
              </a:rPr>
              <a:t>+ Öğrenim Hareketliliği</a:t>
            </a:r>
          </a:p>
          <a:p>
            <a:pPr marL="140130" indent="-140130">
              <a:spcBef>
                <a:spcPts val="635"/>
              </a:spcBef>
              <a:spcAft>
                <a:spcPts val="635"/>
              </a:spcAft>
              <a:buClr>
                <a:srgbClr val="003366"/>
              </a:buClr>
              <a:buFont typeface="Wingdings" panose="05000000000000000000" pitchFamily="2" charset="2"/>
              <a:buChar char="§"/>
            </a:pPr>
            <a:r>
              <a:rPr lang="tr-TR" sz="2000" b="1" dirty="0" err="1">
                <a:solidFill>
                  <a:schemeClr val="tx1">
                    <a:lumMod val="75000"/>
                    <a:lumOff val="25000"/>
                  </a:schemeClr>
                </a:solidFill>
              </a:rPr>
              <a:t>Erasmus</a:t>
            </a:r>
            <a:r>
              <a:rPr lang="tr-TR" sz="2000" b="1" dirty="0">
                <a:solidFill>
                  <a:schemeClr val="tx1">
                    <a:lumMod val="75000"/>
                    <a:lumOff val="25000"/>
                  </a:schemeClr>
                </a:solidFill>
              </a:rPr>
              <a:t>+ Staj Hareketliliği</a:t>
            </a:r>
          </a:p>
          <a:p>
            <a:pPr>
              <a:spcBef>
                <a:spcPts val="635"/>
              </a:spcBef>
              <a:spcAft>
                <a:spcPts val="635"/>
              </a:spcAft>
              <a:buClr>
                <a:srgbClr val="003366"/>
              </a:buClr>
            </a:pPr>
            <a:r>
              <a:rPr lang="tr-TR" sz="2000" b="1" dirty="0">
                <a:solidFill>
                  <a:srgbClr val="336699"/>
                </a:solidFill>
              </a:rPr>
              <a:t>1. ADIM:</a:t>
            </a:r>
            <a:r>
              <a:rPr lang="tr-TR" sz="2000" dirty="0">
                <a:solidFill>
                  <a:srgbClr val="336699"/>
                </a:solidFill>
              </a:rPr>
              <a:t> </a:t>
            </a:r>
            <a:r>
              <a:rPr lang="tr-TR" sz="2000" dirty="0" err="1">
                <a:ea typeface="+mn-lt"/>
                <a:cs typeface="+mn-lt"/>
              </a:rPr>
              <a:t>Erasmus</a:t>
            </a:r>
            <a:r>
              <a:rPr lang="tr-TR" sz="2000" dirty="0">
                <a:ea typeface="+mn-lt"/>
                <a:cs typeface="+mn-lt"/>
              </a:rPr>
              <a:t>+ yabancı dil yazılı sınavı başvurusu yapıp sınava girmek ve başarı kriterini sağlamak</a:t>
            </a:r>
          </a:p>
          <a:p>
            <a:pPr>
              <a:spcBef>
                <a:spcPts val="635"/>
              </a:spcBef>
              <a:spcAft>
                <a:spcPts val="635"/>
              </a:spcAft>
              <a:buClr>
                <a:srgbClr val="003366"/>
              </a:buClr>
            </a:pPr>
            <a:r>
              <a:rPr lang="tr-TR" sz="2000" b="1" dirty="0">
                <a:solidFill>
                  <a:srgbClr val="336699"/>
                </a:solidFill>
              </a:rPr>
              <a:t>2. ADIM:</a:t>
            </a:r>
            <a:r>
              <a:rPr lang="tr-TR" sz="2000" dirty="0">
                <a:solidFill>
                  <a:srgbClr val="FF0000"/>
                </a:solidFill>
              </a:rPr>
              <a:t> </a:t>
            </a:r>
            <a:r>
              <a:rPr lang="tr-TR" sz="2000" dirty="0">
                <a:ea typeface="+mn-lt"/>
                <a:cs typeface="+mn-lt"/>
              </a:rPr>
              <a:t>Sözlü sınava girmek</a:t>
            </a:r>
          </a:p>
          <a:p>
            <a:pPr>
              <a:spcBef>
                <a:spcPts val="635"/>
              </a:spcBef>
              <a:spcAft>
                <a:spcPts val="635"/>
              </a:spcAft>
              <a:buClr>
                <a:srgbClr val="003366"/>
              </a:buClr>
            </a:pPr>
            <a:r>
              <a:rPr lang="tr-TR" sz="2000" b="1" dirty="0">
                <a:solidFill>
                  <a:srgbClr val="336699"/>
                </a:solidFill>
              </a:rPr>
              <a:t>3. ADIM:</a:t>
            </a:r>
            <a:r>
              <a:rPr lang="tr-TR" sz="2000" dirty="0">
                <a:solidFill>
                  <a:srgbClr val="FF0000"/>
                </a:solidFill>
              </a:rPr>
              <a:t> </a:t>
            </a:r>
            <a:r>
              <a:rPr lang="tr-TR" sz="2000" dirty="0" err="1">
                <a:ea typeface="+mn-lt"/>
                <a:cs typeface="+mn-lt"/>
              </a:rPr>
              <a:t>Erasmus</a:t>
            </a:r>
            <a:r>
              <a:rPr lang="tr-TR" sz="2000" dirty="0">
                <a:ea typeface="+mn-lt"/>
                <a:cs typeface="+mn-lt"/>
              </a:rPr>
              <a:t>+ hareketlilik (öğrenim / staj) başvurularını yapmak</a:t>
            </a:r>
          </a:p>
        </p:txBody>
      </p:sp>
      <p:graphicFrame>
        <p:nvGraphicFramePr>
          <p:cNvPr id="8" name="Tablo 7">
            <a:extLst>
              <a:ext uri="{FF2B5EF4-FFF2-40B4-BE49-F238E27FC236}">
                <a16:creationId xmlns:a16="http://schemas.microsoft.com/office/drawing/2014/main" id="{F5D5A2D2-93DC-8ECD-CF09-1AC6A6324FDD}"/>
              </a:ext>
            </a:extLst>
          </p:cNvPr>
          <p:cNvGraphicFramePr>
            <a:graphicFrameLocks noGrp="1"/>
          </p:cNvGraphicFramePr>
          <p:nvPr/>
        </p:nvGraphicFramePr>
        <p:xfrm>
          <a:off x="4655296" y="2551543"/>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9" name="Resim 8">
            <a:extLst>
              <a:ext uri="{FF2B5EF4-FFF2-40B4-BE49-F238E27FC236}">
                <a16:creationId xmlns:a16="http://schemas.microsoft.com/office/drawing/2014/main" id="{E8BC968B-CE44-9532-F623-8CFE3EEC8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3525" y="1683335"/>
            <a:ext cx="2485695" cy="649131"/>
          </a:xfrm>
          <a:prstGeom prst="rect">
            <a:avLst/>
          </a:prstGeom>
        </p:spPr>
      </p:pic>
      <p:pic>
        <p:nvPicPr>
          <p:cNvPr id="10" name="Resim 9">
            <a:extLst>
              <a:ext uri="{FF2B5EF4-FFF2-40B4-BE49-F238E27FC236}">
                <a16:creationId xmlns:a16="http://schemas.microsoft.com/office/drawing/2014/main" id="{0CFA830D-6FAF-FBDF-C793-8F45AADDF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5161" y="2329144"/>
            <a:ext cx="2524059" cy="1356189"/>
          </a:xfrm>
          <a:prstGeom prst="rect">
            <a:avLst/>
          </a:prstGeom>
        </p:spPr>
      </p:pic>
      <p:pic>
        <p:nvPicPr>
          <p:cNvPr id="11" name="Resim 10">
            <a:extLst>
              <a:ext uri="{FF2B5EF4-FFF2-40B4-BE49-F238E27FC236}">
                <a16:creationId xmlns:a16="http://schemas.microsoft.com/office/drawing/2014/main" id="{B8349DDF-C7D0-17EF-54EB-7605F5436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582" y="3684204"/>
            <a:ext cx="2531638" cy="1360391"/>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57</a:t>
            </a:fld>
            <a:endParaRPr lang="tr-TR"/>
          </a:p>
        </p:txBody>
      </p:sp>
      <p:pic>
        <p:nvPicPr>
          <p:cNvPr id="16"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8" name="Dikdörtgen 17">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2781612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532F6F8-1C6D-06E2-C583-84312DA24073}"/>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62F8B6EF-0FAF-CC08-A6D3-039F73629212}"/>
              </a:ext>
            </a:extLst>
          </p:cNvPr>
          <p:cNvSpPr/>
          <p:nvPr/>
        </p:nvSpPr>
        <p:spPr>
          <a:xfrm>
            <a:off x="358642" y="1735192"/>
            <a:ext cx="5221470" cy="3280514"/>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Yabancı Dil Yazılı Sınavı için nasıl başvuru yapabilirim ve başarı kriteri nedir? (1. ADIM)</a:t>
            </a:r>
          </a:p>
          <a:p>
            <a:pPr marL="241950" indent="-24195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Başvuru:</a:t>
            </a:r>
            <a:r>
              <a:rPr lang="tr-TR" sz="2000" dirty="0">
                <a:solidFill>
                  <a:schemeClr val="tx1">
                    <a:lumMod val="75000"/>
                    <a:lumOff val="25000"/>
                  </a:schemeClr>
                </a:solidFill>
              </a:rPr>
              <a:t>  </a:t>
            </a:r>
            <a:r>
              <a:rPr lang="tr-TR" sz="2000" dirty="0">
                <a:solidFill>
                  <a:schemeClr val="tx1">
                    <a:lumMod val="75000"/>
                    <a:lumOff val="25000"/>
                  </a:schemeClr>
                </a:solidFill>
                <a:hlinkClick r:id="rId2"/>
              </a:rPr>
              <a:t>https://erasmus.klu.edu.tr/</a:t>
            </a:r>
            <a:endParaRPr lang="tr-TR" sz="2000" dirty="0">
              <a:solidFill>
                <a:schemeClr val="tx1">
                  <a:lumMod val="75000"/>
                  <a:lumOff val="25000"/>
                </a:schemeClr>
              </a:solidFill>
            </a:endParaRPr>
          </a:p>
          <a:p>
            <a:pPr marL="241950" indent="-24195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Başarı kriteri: </a:t>
            </a:r>
          </a:p>
          <a:p>
            <a:pPr marL="241950" indent="-24195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İngilizce eğitim-öğretim yapılan bölümler için: </a:t>
            </a:r>
            <a:r>
              <a:rPr lang="tr-TR" sz="2000" dirty="0">
                <a:solidFill>
                  <a:srgbClr val="336699"/>
                </a:solidFill>
              </a:rPr>
              <a:t>85 puan ve üzeri</a:t>
            </a:r>
          </a:p>
          <a:p>
            <a:pPr marL="241950" indent="-24195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Diğer bölümler için: </a:t>
            </a:r>
            <a:r>
              <a:rPr lang="tr-TR" sz="2000" dirty="0">
                <a:solidFill>
                  <a:srgbClr val="336699"/>
                </a:solidFill>
              </a:rPr>
              <a:t>50 puan ve üzeri</a:t>
            </a:r>
          </a:p>
          <a:p>
            <a:pPr marL="241950" indent="-24195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«Erasmus+ Yabancı Dil Sınavı»</a:t>
            </a:r>
          </a:p>
        </p:txBody>
      </p:sp>
      <p:pic>
        <p:nvPicPr>
          <p:cNvPr id="9" name="Resim 8">
            <a:extLst>
              <a:ext uri="{FF2B5EF4-FFF2-40B4-BE49-F238E27FC236}">
                <a16:creationId xmlns:a16="http://schemas.microsoft.com/office/drawing/2014/main" id="{53BB5817-40CB-35CA-C3BA-2FB4CA84E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455" y="1728192"/>
            <a:ext cx="1983682" cy="518032"/>
          </a:xfrm>
          <a:prstGeom prst="rect">
            <a:avLst/>
          </a:prstGeom>
        </p:spPr>
      </p:pic>
      <p:pic>
        <p:nvPicPr>
          <p:cNvPr id="10" name="Resim 9">
            <a:extLst>
              <a:ext uri="{FF2B5EF4-FFF2-40B4-BE49-F238E27FC236}">
                <a16:creationId xmlns:a16="http://schemas.microsoft.com/office/drawing/2014/main" id="{F8A1BC25-4E4F-6892-076B-2DA6A90F17A7}"/>
              </a:ext>
            </a:extLst>
          </p:cNvPr>
          <p:cNvPicPr>
            <a:picLocks noChangeAspect="1"/>
          </p:cNvPicPr>
          <p:nvPr/>
        </p:nvPicPr>
        <p:blipFill rotWithShape="1">
          <a:blip r:embed="rId4" cstate="print">
            <a:clrChange>
              <a:clrFrom>
                <a:srgbClr val="5CD6D9"/>
              </a:clrFrom>
              <a:clrTo>
                <a:srgbClr val="5CD6D9">
                  <a:alpha val="0"/>
                </a:srgbClr>
              </a:clrTo>
            </a:clrChange>
            <a:extLst>
              <a:ext uri="{28A0092B-C50C-407E-A947-70E740481C1C}">
                <a14:useLocalDpi xmlns:a14="http://schemas.microsoft.com/office/drawing/2010/main" val="0"/>
              </a:ext>
            </a:extLst>
          </a:blip>
          <a:srcRect l="22445" t="18868" r="16035" b="9358"/>
          <a:stretch/>
        </p:blipFill>
        <p:spPr>
          <a:xfrm>
            <a:off x="6012160" y="2246224"/>
            <a:ext cx="2819335" cy="3289224"/>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58</a:t>
            </a:fld>
            <a:endParaRPr lang="tr-TR"/>
          </a:p>
        </p:txBody>
      </p:sp>
      <p:pic>
        <p:nvPicPr>
          <p:cNvPr id="18"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0" name="Dikdörtgen 19">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3409578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B710094-2594-E6F7-203D-A2CB4A569329}"/>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8F0B2B85-548E-7E27-5845-1F01155745A0}"/>
              </a:ext>
            </a:extLst>
          </p:cNvPr>
          <p:cNvSpPr/>
          <p:nvPr/>
        </p:nvSpPr>
        <p:spPr>
          <a:xfrm>
            <a:off x="393221" y="1628800"/>
            <a:ext cx="3242675" cy="3771867"/>
          </a:xfrm>
          <a:prstGeom prst="rect">
            <a:avLst/>
          </a:prstGeom>
        </p:spPr>
        <p:txBody>
          <a:bodyPr wrap="square" lIns="48387" tIns="24194" rIns="48387" bIns="24194" anchor="t">
            <a:spAutoFit/>
          </a:bodyPr>
          <a:lstStyle/>
          <a:p>
            <a:r>
              <a:rPr lang="tr-TR" sz="2000" b="1" dirty="0">
                <a:solidFill>
                  <a:schemeClr val="tx2"/>
                </a:solidFill>
              </a:rPr>
              <a:t>Yabancı Dil Yazılı Sınavı’nın içeriği nasıl? (1. ADIM)</a:t>
            </a:r>
          </a:p>
          <a:p>
            <a:endParaRPr lang="tr-TR" sz="2000" b="1" dirty="0">
              <a:ea typeface="+mn-lt"/>
              <a:cs typeface="+mn-lt"/>
            </a:endParaRPr>
          </a:p>
          <a:p>
            <a:r>
              <a:rPr lang="tr-TR" sz="2000" u="sng" dirty="0">
                <a:ea typeface="+mn-lt"/>
                <a:cs typeface="+mn-lt"/>
              </a:rPr>
              <a:t>Süre</a:t>
            </a:r>
            <a:r>
              <a:rPr lang="tr-TR" sz="2000" dirty="0">
                <a:ea typeface="+mn-lt"/>
                <a:cs typeface="+mn-lt"/>
              </a:rPr>
              <a:t>: </a:t>
            </a:r>
            <a:r>
              <a:rPr lang="tr-TR" sz="2000" dirty="0">
                <a:solidFill>
                  <a:srgbClr val="336699"/>
                </a:solidFill>
              </a:rPr>
              <a:t>90 dk.</a:t>
            </a:r>
          </a:p>
          <a:p>
            <a:endParaRPr lang="tr-TR" sz="2000" dirty="0">
              <a:solidFill>
                <a:srgbClr val="336699"/>
              </a:solidFill>
              <a:ea typeface="+mn-lt"/>
              <a:cs typeface="+mn-lt"/>
            </a:endParaRPr>
          </a:p>
          <a:p>
            <a:r>
              <a:rPr lang="tr-TR" sz="2000" u="sng" dirty="0">
                <a:ea typeface="+mn-lt"/>
                <a:cs typeface="+mn-lt"/>
              </a:rPr>
              <a:t>Soru sayısı</a:t>
            </a:r>
            <a:r>
              <a:rPr lang="tr-TR" sz="2000" dirty="0">
                <a:ea typeface="+mn-lt"/>
                <a:cs typeface="+mn-lt"/>
              </a:rPr>
              <a:t>: </a:t>
            </a:r>
            <a:r>
              <a:rPr lang="tr-TR" sz="2000" dirty="0">
                <a:solidFill>
                  <a:srgbClr val="336699"/>
                </a:solidFill>
              </a:rPr>
              <a:t>50</a:t>
            </a:r>
            <a:r>
              <a:rPr lang="tr-TR" sz="2000" dirty="0">
                <a:ea typeface="+mn-lt"/>
                <a:cs typeface="+mn-lt"/>
              </a:rPr>
              <a:t> test sorusu (</a:t>
            </a:r>
            <a:r>
              <a:rPr lang="tr-TR" sz="2000" dirty="0">
                <a:solidFill>
                  <a:srgbClr val="336699"/>
                </a:solidFill>
              </a:rPr>
              <a:t>100</a:t>
            </a:r>
            <a:r>
              <a:rPr lang="tr-TR" sz="2000" dirty="0">
                <a:ea typeface="+mn-lt"/>
                <a:cs typeface="+mn-lt"/>
              </a:rPr>
              <a:t> puan üzerinden)</a:t>
            </a:r>
            <a:endParaRPr lang="tr-TR" sz="2000" dirty="0"/>
          </a:p>
          <a:p>
            <a:endParaRPr lang="tr-TR" sz="2000" dirty="0">
              <a:ea typeface="+mn-lt"/>
              <a:cs typeface="+mn-lt"/>
            </a:endParaRPr>
          </a:p>
          <a:p>
            <a:r>
              <a:rPr lang="tr-TR" sz="2000" u="sng" dirty="0">
                <a:ea typeface="+mn-lt"/>
                <a:cs typeface="+mn-lt"/>
              </a:rPr>
              <a:t>Seviye</a:t>
            </a:r>
            <a:r>
              <a:rPr lang="tr-TR" sz="2000" dirty="0">
                <a:ea typeface="+mn-lt"/>
                <a:cs typeface="+mn-lt"/>
              </a:rPr>
              <a:t>: </a:t>
            </a:r>
            <a:r>
              <a:rPr lang="tr-TR" sz="2000" dirty="0">
                <a:solidFill>
                  <a:srgbClr val="336699"/>
                </a:solidFill>
              </a:rPr>
              <a:t>B1 – B2</a:t>
            </a:r>
          </a:p>
          <a:p>
            <a:endParaRPr lang="tr-TR" sz="2000" dirty="0">
              <a:solidFill>
                <a:srgbClr val="336699"/>
              </a:solidFill>
              <a:ea typeface="+mn-lt"/>
              <a:cs typeface="+mn-lt"/>
            </a:endParaRPr>
          </a:p>
          <a:p>
            <a:r>
              <a:rPr lang="tr-TR" sz="2000" u="sng" dirty="0">
                <a:ea typeface="+mn-lt"/>
                <a:cs typeface="+mn-lt"/>
              </a:rPr>
              <a:t>Türü:</a:t>
            </a:r>
            <a:r>
              <a:rPr lang="tr-TR" sz="2000" dirty="0">
                <a:ea typeface="+mn-lt"/>
                <a:cs typeface="+mn-lt"/>
              </a:rPr>
              <a:t> </a:t>
            </a:r>
            <a:r>
              <a:rPr lang="tr-TR" sz="2000" dirty="0">
                <a:solidFill>
                  <a:srgbClr val="336699"/>
                </a:solidFill>
              </a:rPr>
              <a:t>Yüz yüze</a:t>
            </a:r>
          </a:p>
          <a:p>
            <a:pPr>
              <a:spcBef>
                <a:spcPts val="635"/>
              </a:spcBef>
              <a:spcAft>
                <a:spcPts val="635"/>
              </a:spcAft>
            </a:pPr>
            <a:endParaRPr lang="tr-TR" sz="1693" b="1" dirty="0">
              <a:solidFill>
                <a:srgbClr val="A6A6A6"/>
              </a:solidFill>
              <a:ea typeface="+mn-lt"/>
              <a:cs typeface="+mn-lt"/>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59</a:t>
            </a:fld>
            <a:endParaRPr lang="tr-TR"/>
          </a:p>
        </p:txBody>
      </p:sp>
      <p:pic>
        <p:nvPicPr>
          <p:cNvPr id="1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7" name="Dikdörtgen 16">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
        <p:nvSpPr>
          <p:cNvPr id="18" name="Dikdörtgen 28">
            <a:extLst>
              <a:ext uri="{FF2B5EF4-FFF2-40B4-BE49-F238E27FC236}">
                <a16:creationId xmlns:a16="http://schemas.microsoft.com/office/drawing/2014/main" id="{8F9962F4-B120-2FC3-3CF2-870575574FBA}"/>
              </a:ext>
            </a:extLst>
          </p:cNvPr>
          <p:cNvSpPr/>
          <p:nvPr/>
        </p:nvSpPr>
        <p:spPr>
          <a:xfrm>
            <a:off x="5043339" y="1628800"/>
            <a:ext cx="3561109" cy="3742179"/>
          </a:xfrm>
          <a:prstGeom prst="rect">
            <a:avLst/>
          </a:prstGeom>
        </p:spPr>
        <p:txBody>
          <a:bodyPr wrap="square" lIns="48387" tIns="24194" rIns="48387" bIns="24194" anchor="t">
            <a:spAutoFit/>
          </a:bodyPr>
          <a:lstStyle/>
          <a:p>
            <a:r>
              <a:rPr lang="tr-TR" sz="2000" b="1" dirty="0">
                <a:solidFill>
                  <a:schemeClr val="tx2"/>
                </a:solidFill>
              </a:rPr>
              <a:t>Yabancı Dil Sözlü Sınavı’nın içeriği nasıl? (2. ADIM)</a:t>
            </a:r>
          </a:p>
          <a:p>
            <a:endParaRPr lang="tr-TR" sz="2000" b="1" dirty="0">
              <a:ea typeface="+mn-lt"/>
              <a:cs typeface="+mn-lt"/>
            </a:endParaRPr>
          </a:p>
          <a:p>
            <a:r>
              <a:rPr lang="tr-TR" sz="2000" u="sng" dirty="0">
                <a:ea typeface="+mn-lt"/>
                <a:cs typeface="+mn-lt"/>
              </a:rPr>
              <a:t>Süre:</a:t>
            </a:r>
            <a:r>
              <a:rPr lang="tr-TR" sz="2000" dirty="0">
                <a:ea typeface="+mn-lt"/>
                <a:cs typeface="+mn-lt"/>
              </a:rPr>
              <a:t> Ortalama </a:t>
            </a:r>
            <a:r>
              <a:rPr lang="tr-TR" sz="2000" dirty="0">
                <a:solidFill>
                  <a:srgbClr val="336699"/>
                </a:solidFill>
              </a:rPr>
              <a:t>10 dk.</a:t>
            </a:r>
          </a:p>
          <a:p>
            <a:endParaRPr lang="tr-TR" sz="2000" dirty="0">
              <a:solidFill>
                <a:srgbClr val="336699"/>
              </a:solidFill>
              <a:ea typeface="+mn-lt"/>
              <a:cs typeface="+mn-lt"/>
            </a:endParaRPr>
          </a:p>
          <a:p>
            <a:r>
              <a:rPr lang="tr-TR" sz="2000" u="sng" dirty="0">
                <a:ea typeface="+mn-lt"/>
                <a:cs typeface="+mn-lt"/>
              </a:rPr>
              <a:t>Soru sayısı</a:t>
            </a:r>
            <a:r>
              <a:rPr lang="tr-TR" sz="2000" dirty="0">
                <a:ea typeface="+mn-lt"/>
                <a:cs typeface="+mn-lt"/>
              </a:rPr>
              <a:t>: </a:t>
            </a:r>
            <a:r>
              <a:rPr lang="tr-TR" sz="2000" dirty="0">
                <a:solidFill>
                  <a:srgbClr val="336699"/>
                </a:solidFill>
              </a:rPr>
              <a:t>15 – 21</a:t>
            </a:r>
            <a:r>
              <a:rPr lang="tr-TR" sz="2000" dirty="0">
                <a:ea typeface="+mn-lt"/>
                <a:cs typeface="+mn-lt"/>
              </a:rPr>
              <a:t> soru arası</a:t>
            </a:r>
            <a:endParaRPr lang="tr-TR" sz="2000" dirty="0"/>
          </a:p>
          <a:p>
            <a:endParaRPr lang="tr-TR" sz="2000" dirty="0">
              <a:ea typeface="+mn-lt"/>
              <a:cs typeface="+mn-lt"/>
            </a:endParaRPr>
          </a:p>
          <a:p>
            <a:r>
              <a:rPr lang="tr-TR" sz="2000" u="sng" dirty="0">
                <a:ea typeface="+mn-lt"/>
                <a:cs typeface="+mn-lt"/>
              </a:rPr>
              <a:t>Seviye</a:t>
            </a:r>
            <a:r>
              <a:rPr lang="tr-TR" sz="2000" dirty="0">
                <a:ea typeface="+mn-lt"/>
                <a:cs typeface="+mn-lt"/>
              </a:rPr>
              <a:t>: </a:t>
            </a:r>
            <a:r>
              <a:rPr lang="tr-TR" sz="2000" dirty="0">
                <a:solidFill>
                  <a:srgbClr val="336699"/>
                </a:solidFill>
              </a:rPr>
              <a:t>A1 – C1</a:t>
            </a:r>
            <a:r>
              <a:rPr lang="tr-TR" sz="2000" dirty="0">
                <a:ea typeface="+mn-lt"/>
                <a:cs typeface="+mn-lt"/>
              </a:rPr>
              <a:t> arası seviyenin tespiti</a:t>
            </a:r>
          </a:p>
          <a:p>
            <a:endParaRPr lang="tr-TR" sz="2000" dirty="0">
              <a:solidFill>
                <a:srgbClr val="336699"/>
              </a:solidFill>
              <a:ea typeface="+mn-lt"/>
              <a:cs typeface="+mn-lt"/>
            </a:endParaRPr>
          </a:p>
          <a:p>
            <a:r>
              <a:rPr lang="tr-TR" sz="2000" u="sng" dirty="0">
                <a:ea typeface="+mn-lt"/>
                <a:cs typeface="+mn-lt"/>
              </a:rPr>
              <a:t>Türü:</a:t>
            </a:r>
            <a:r>
              <a:rPr lang="tr-TR" sz="2000" dirty="0">
                <a:ea typeface="+mn-lt"/>
                <a:cs typeface="+mn-lt"/>
              </a:rPr>
              <a:t> </a:t>
            </a:r>
            <a:r>
              <a:rPr lang="tr-TR" sz="2000" dirty="0">
                <a:solidFill>
                  <a:srgbClr val="336699"/>
                </a:solidFill>
              </a:rPr>
              <a:t>Online (Çevrimiçi)</a:t>
            </a:r>
            <a:r>
              <a:rPr lang="tr-TR" sz="2000" dirty="0">
                <a:ea typeface="+mn-lt"/>
                <a:cs typeface="+mn-lt"/>
              </a:rPr>
              <a:t> - MS </a:t>
            </a:r>
            <a:r>
              <a:rPr lang="tr-TR" sz="2000" dirty="0" err="1">
                <a:ea typeface="+mn-lt"/>
                <a:cs typeface="+mn-lt"/>
              </a:rPr>
              <a:t>Teams</a:t>
            </a:r>
            <a:r>
              <a:rPr lang="tr-TR" sz="2000" dirty="0">
                <a:ea typeface="+mn-lt"/>
                <a:cs typeface="+mn-lt"/>
              </a:rPr>
              <a:t> programı</a:t>
            </a:r>
            <a:endParaRPr lang="tr-TR" sz="2000" dirty="0">
              <a:solidFill>
                <a:srgbClr val="336699"/>
              </a:solidFill>
            </a:endParaRPr>
          </a:p>
        </p:txBody>
      </p:sp>
    </p:spTree>
    <p:extLst>
      <p:ext uri="{BB962C8B-B14F-4D97-AF65-F5344CB8AC3E}">
        <p14:creationId xmlns:p14="http://schemas.microsoft.com/office/powerpoint/2010/main" val="567438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123728" y="838355"/>
            <a:ext cx="4752528" cy="9541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ÖĞRENİM DÜZEYİNE GÖRE ÖĞRENCİ SAYILARI</a:t>
            </a:r>
          </a:p>
        </p:txBody>
      </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graphicFrame>
        <p:nvGraphicFramePr>
          <p:cNvPr id="5" name="Diyagram 4"/>
          <p:cNvGraphicFramePr/>
          <p:nvPr>
            <p:extLst>
              <p:ext uri="{D42A27DB-BD31-4B8C-83A1-F6EECF244321}">
                <p14:modId xmlns:p14="http://schemas.microsoft.com/office/powerpoint/2010/main" val="3504091225"/>
              </p:ext>
            </p:extLst>
          </p:nvPr>
        </p:nvGraphicFramePr>
        <p:xfrm>
          <a:off x="323528" y="1844824"/>
          <a:ext cx="8712968" cy="2416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etin kutusu 8"/>
          <p:cNvSpPr txBox="1"/>
          <p:nvPr/>
        </p:nvSpPr>
        <p:spPr>
          <a:xfrm>
            <a:off x="2566193" y="4365104"/>
            <a:ext cx="4515670" cy="461665"/>
          </a:xfrm>
          <a:prstGeom prst="rect">
            <a:avLst/>
          </a:prstGeom>
          <a:noFill/>
        </p:spPr>
        <p:txBody>
          <a:bodyPr wrap="square" rtlCol="0">
            <a:spAutoFit/>
          </a:bodyPr>
          <a:lstStyle/>
          <a:p>
            <a:pPr algn="ctr"/>
            <a:r>
              <a:rPr lang="tr-TR" sz="2400" b="1" dirty="0">
                <a:solidFill>
                  <a:schemeClr val="tx2"/>
                </a:solidFill>
              </a:rPr>
              <a:t>TOPLAM ÖĞRENCİ SAYISI: 22.978 </a:t>
            </a:r>
          </a:p>
        </p:txBody>
      </p:sp>
      <p:pic>
        <p:nvPicPr>
          <p:cNvPr id="10"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6</a:t>
            </a:fld>
            <a:endParaRPr lang="tr-TR"/>
          </a:p>
        </p:txBody>
      </p:sp>
    </p:spTree>
    <p:extLst>
      <p:ext uri="{BB962C8B-B14F-4D97-AF65-F5344CB8AC3E}">
        <p14:creationId xmlns:p14="http://schemas.microsoft.com/office/powerpoint/2010/main" val="392560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03FAA15-D395-15D0-2BDB-CC8CAA19BBD8}"/>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2C357D71-A530-E925-4B3C-A188447D7664}"/>
              </a:ext>
            </a:extLst>
          </p:cNvPr>
          <p:cNvSpPr/>
          <p:nvPr/>
        </p:nvSpPr>
        <p:spPr>
          <a:xfrm>
            <a:off x="325669" y="1624791"/>
            <a:ext cx="3382235" cy="2813335"/>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Erasmus+ Öğrenim / Staj </a:t>
            </a:r>
            <a:r>
              <a:rPr lang="tr-TR" sz="2000" b="1" dirty="0" err="1">
                <a:solidFill>
                  <a:schemeClr val="tx2"/>
                </a:solidFill>
              </a:rPr>
              <a:t>Hareketliliği’ne</a:t>
            </a:r>
            <a:r>
              <a:rPr lang="tr-TR" sz="2000" b="1" dirty="0">
                <a:solidFill>
                  <a:schemeClr val="tx2"/>
                </a:solidFill>
              </a:rPr>
              <a:t> nasıl başvurabilirim? (3. ADIM)</a:t>
            </a:r>
          </a:p>
          <a:p>
            <a:pPr marL="140130" indent="-14013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Başvuru:</a:t>
            </a:r>
            <a:r>
              <a:rPr lang="tr-TR" sz="2000" dirty="0">
                <a:solidFill>
                  <a:schemeClr val="tx1">
                    <a:lumMod val="75000"/>
                    <a:lumOff val="25000"/>
                  </a:schemeClr>
                </a:solidFill>
              </a:rPr>
              <a:t> </a:t>
            </a:r>
            <a:r>
              <a:rPr lang="tr-TR" sz="2000" dirty="0">
                <a:ea typeface="+mn-lt"/>
                <a:cs typeface="+mn-lt"/>
                <a:hlinkClick r:id="rId2"/>
              </a:rPr>
              <a:t>https://www.turkiye.gov.tr/abevgpm-erasmus-ve-esc-basvurulari</a:t>
            </a:r>
          </a:p>
          <a:p>
            <a:pPr>
              <a:spcBef>
                <a:spcPts val="635"/>
              </a:spcBef>
              <a:spcAft>
                <a:spcPts val="635"/>
              </a:spcAft>
              <a:buClr>
                <a:srgbClr val="9999FF"/>
              </a:buClr>
            </a:pPr>
            <a:endParaRPr lang="tr-TR" sz="1482" u="sng" dirty="0">
              <a:solidFill>
                <a:schemeClr val="tx1">
                  <a:lumMod val="75000"/>
                  <a:lumOff val="25000"/>
                </a:schemeClr>
              </a:solidFill>
            </a:endParaRPr>
          </a:p>
          <a:p>
            <a:pPr marL="140130" indent="-140130">
              <a:spcBef>
                <a:spcPts val="635"/>
              </a:spcBef>
              <a:spcAft>
                <a:spcPts val="635"/>
              </a:spcAft>
              <a:buClr>
                <a:srgbClr val="9999FF"/>
              </a:buClr>
              <a:buFont typeface="Wingdings" panose="05000000000000000000" pitchFamily="2" charset="2"/>
              <a:buChar char="§"/>
            </a:pPr>
            <a:endParaRPr lang="tr-TR" sz="1482" dirty="0">
              <a:solidFill>
                <a:schemeClr val="tx1">
                  <a:lumMod val="75000"/>
                  <a:lumOff val="25000"/>
                </a:schemeClr>
              </a:solidFill>
            </a:endParaRPr>
          </a:p>
        </p:txBody>
      </p:sp>
      <p:graphicFrame>
        <p:nvGraphicFramePr>
          <p:cNvPr id="8" name="Tablo 7">
            <a:extLst>
              <a:ext uri="{FF2B5EF4-FFF2-40B4-BE49-F238E27FC236}">
                <a16:creationId xmlns:a16="http://schemas.microsoft.com/office/drawing/2014/main" id="{A27DC6FF-E65D-916D-0F0C-A955F8549A2A}"/>
              </a:ext>
            </a:extLst>
          </p:cNvPr>
          <p:cNvGraphicFramePr>
            <a:graphicFrameLocks noGrp="1"/>
          </p:cNvGraphicFramePr>
          <p:nvPr/>
        </p:nvGraphicFramePr>
        <p:xfrm>
          <a:off x="4655296" y="2551543"/>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t>60</a:t>
            </a:fld>
            <a:endParaRPr lang="tr-T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9" name="Dikdörtgen 18">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
        <p:nvSpPr>
          <p:cNvPr id="3" name="Dikdörtgen 2"/>
          <p:cNvSpPr/>
          <p:nvPr/>
        </p:nvSpPr>
        <p:spPr>
          <a:xfrm>
            <a:off x="4427984" y="1526686"/>
            <a:ext cx="4572000" cy="4401205"/>
          </a:xfrm>
          <a:prstGeom prst="rect">
            <a:avLst/>
          </a:prstGeom>
        </p:spPr>
        <p:txBody>
          <a:bodyPr>
            <a:spAutoFit/>
          </a:bodyPr>
          <a:lstStyle/>
          <a:p>
            <a:pPr>
              <a:spcBef>
                <a:spcPts val="635"/>
              </a:spcBef>
              <a:spcAft>
                <a:spcPts val="635"/>
              </a:spcAft>
              <a:buClr>
                <a:srgbClr val="6666FF"/>
              </a:buClr>
            </a:pPr>
            <a:r>
              <a:rPr lang="tr-TR" sz="2000" b="1" dirty="0">
                <a:solidFill>
                  <a:schemeClr val="tx2"/>
                </a:solidFill>
              </a:rPr>
              <a:t>Öğrenim / Staj Hareketliliği başvuru kriterleri nelerdir? (3. ADIM)</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Tam zamanlı öğrenci olmak</a:t>
            </a:r>
          </a:p>
          <a:p>
            <a:pPr marL="140130" indent="-140130">
              <a:spcBef>
                <a:spcPts val="635"/>
              </a:spcBef>
              <a:spcAft>
                <a:spcPts val="635"/>
              </a:spcAft>
              <a:buClr>
                <a:srgbClr val="336699"/>
              </a:buClr>
              <a:buFont typeface="Wingdings" panose="05000000000000000000" pitchFamily="2" charset="2"/>
              <a:buChar char="§"/>
            </a:pPr>
            <a:r>
              <a:rPr lang="tr-TR" sz="2000" dirty="0"/>
              <a:t>Yabancı dil sınav not </a:t>
            </a:r>
            <a:r>
              <a:rPr lang="tr-TR" sz="2000" dirty="0" err="1"/>
              <a:t>ort.</a:t>
            </a:r>
            <a:r>
              <a:rPr lang="tr-TR" sz="2000" dirty="0"/>
              <a:t> başarı kriteri</a:t>
            </a:r>
          </a:p>
          <a:p>
            <a:pPr marL="140130" indent="-140130">
              <a:spcBef>
                <a:spcPts val="635"/>
              </a:spcBef>
              <a:spcAft>
                <a:spcPts val="635"/>
              </a:spcAft>
              <a:buClr>
                <a:srgbClr val="336699"/>
              </a:buClr>
              <a:buFont typeface="Wingdings" panose="05000000000000000000" pitchFamily="2" charset="2"/>
              <a:buChar char="§"/>
            </a:pPr>
            <a:r>
              <a:rPr lang="tr-TR" sz="2000" dirty="0" err="1"/>
              <a:t>Önlisans</a:t>
            </a:r>
            <a:r>
              <a:rPr lang="tr-TR" sz="2000" dirty="0"/>
              <a:t> &amp; Lisans: en az </a:t>
            </a:r>
            <a:r>
              <a:rPr lang="tr-TR" sz="2000" dirty="0">
                <a:solidFill>
                  <a:srgbClr val="336699"/>
                </a:solidFill>
              </a:rPr>
              <a:t>2.20</a:t>
            </a:r>
            <a:r>
              <a:rPr lang="tr-TR" sz="2000" dirty="0"/>
              <a:t>/4.00 not </a:t>
            </a:r>
            <a:r>
              <a:rPr lang="tr-TR" sz="2000" dirty="0" err="1"/>
              <a:t>ort.</a:t>
            </a:r>
            <a:endParaRPr lang="tr-TR" sz="2000" dirty="0"/>
          </a:p>
          <a:p>
            <a:pPr marL="140130" indent="-140130">
              <a:spcBef>
                <a:spcPts val="635"/>
              </a:spcBef>
              <a:spcAft>
                <a:spcPts val="635"/>
              </a:spcAft>
              <a:buClr>
                <a:srgbClr val="336699"/>
              </a:buClr>
              <a:buFont typeface="Wingdings" panose="05000000000000000000" pitchFamily="2" charset="2"/>
              <a:buChar char="§"/>
            </a:pPr>
            <a:r>
              <a:rPr lang="tr-TR" sz="2000" dirty="0"/>
              <a:t>Yüksek Lisans &amp; Doktora: en az </a:t>
            </a:r>
            <a:r>
              <a:rPr lang="tr-TR" sz="2000" dirty="0">
                <a:solidFill>
                  <a:srgbClr val="336699"/>
                </a:solidFill>
              </a:rPr>
              <a:t>2.50</a:t>
            </a:r>
            <a:r>
              <a:rPr lang="tr-TR" sz="2000" dirty="0"/>
              <a:t>/4.00</a:t>
            </a:r>
          </a:p>
          <a:p>
            <a:pPr marL="140130" indent="-140130">
              <a:spcBef>
                <a:spcPts val="635"/>
              </a:spcBef>
              <a:spcAft>
                <a:spcPts val="635"/>
              </a:spcAft>
              <a:buClr>
                <a:srgbClr val="336699"/>
              </a:buClr>
              <a:buFont typeface="Wingdings" panose="05000000000000000000" pitchFamily="2" charset="2"/>
              <a:buChar char="§"/>
            </a:pPr>
            <a:r>
              <a:rPr lang="tr-TR" sz="2000" dirty="0"/>
              <a:t>Öğrenim hareketliliği için yeterli sayıda AKTS yükü (</a:t>
            </a:r>
            <a:r>
              <a:rPr lang="tr-TR" sz="2000" dirty="0">
                <a:solidFill>
                  <a:srgbClr val="336699"/>
                </a:solidFill>
              </a:rPr>
              <a:t>30 AKTS</a:t>
            </a:r>
            <a:r>
              <a:rPr lang="tr-TR" sz="2000" dirty="0"/>
              <a:t> / </a:t>
            </a:r>
            <a:r>
              <a:rPr lang="tr-TR" sz="2000" dirty="0">
                <a:solidFill>
                  <a:srgbClr val="336699"/>
                </a:solidFill>
              </a:rPr>
              <a:t>60 AKTS</a:t>
            </a:r>
            <a:r>
              <a:rPr lang="tr-TR" sz="2000" dirty="0"/>
              <a:t>)</a:t>
            </a:r>
          </a:p>
          <a:p>
            <a:pPr marL="140130" indent="-140130">
              <a:spcBef>
                <a:spcPts val="635"/>
              </a:spcBef>
              <a:spcAft>
                <a:spcPts val="635"/>
              </a:spcAft>
              <a:buClr>
                <a:srgbClr val="336699"/>
              </a:buClr>
              <a:buFont typeface="Wingdings" panose="05000000000000000000" pitchFamily="2" charset="2"/>
              <a:buChar char="§"/>
            </a:pPr>
            <a:r>
              <a:rPr lang="tr-TR" sz="2000" dirty="0"/>
              <a:t>Yeni faaliyet ile birlikte toplam hareketlilik süresinin 12 ayı geçmemesi</a:t>
            </a:r>
          </a:p>
        </p:txBody>
      </p:sp>
    </p:spTree>
    <p:extLst>
      <p:ext uri="{BB962C8B-B14F-4D97-AF65-F5344CB8AC3E}">
        <p14:creationId xmlns:p14="http://schemas.microsoft.com/office/powerpoint/2010/main" val="2335236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DD4965C-FA14-8EEE-59B0-1B76A8C528E2}"/>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C0CE3185-6709-DE27-CA1B-45E138E13823}"/>
              </a:ext>
            </a:extLst>
          </p:cNvPr>
          <p:cNvSpPr/>
          <p:nvPr/>
        </p:nvSpPr>
        <p:spPr>
          <a:xfrm>
            <a:off x="334846" y="1569654"/>
            <a:ext cx="4037077" cy="356637"/>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Hibe miktarları ne kadardır?</a:t>
            </a:r>
          </a:p>
        </p:txBody>
      </p:sp>
      <p:graphicFrame>
        <p:nvGraphicFramePr>
          <p:cNvPr id="8" name="Tablo 7">
            <a:extLst>
              <a:ext uri="{FF2B5EF4-FFF2-40B4-BE49-F238E27FC236}">
                <a16:creationId xmlns:a16="http://schemas.microsoft.com/office/drawing/2014/main" id="{C9B1DB09-8F4B-8AA1-DE6F-AE963743E2D0}"/>
              </a:ext>
            </a:extLst>
          </p:cNvPr>
          <p:cNvGraphicFramePr>
            <a:graphicFrameLocks noGrp="1"/>
          </p:cNvGraphicFramePr>
          <p:nvPr/>
        </p:nvGraphicFramePr>
        <p:xfrm>
          <a:off x="4655296" y="2551543"/>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9" name="Resim 8">
            <a:extLst>
              <a:ext uri="{FF2B5EF4-FFF2-40B4-BE49-F238E27FC236}">
                <a16:creationId xmlns:a16="http://schemas.microsoft.com/office/drawing/2014/main" id="{EA97A1E0-5580-D71E-8D70-38FC8CDCB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464" y="2820614"/>
            <a:ext cx="2164617" cy="565283"/>
          </a:xfrm>
          <a:prstGeom prst="rect">
            <a:avLst/>
          </a:prstGeom>
        </p:spPr>
      </p:pic>
      <p:pic>
        <p:nvPicPr>
          <p:cNvPr id="10" name="Resim 9" descr="2021-uygulama-el-kitabi0602193245.pdf - Adobe Acrobat Reader DC (32-bit)">
            <a:extLst>
              <a:ext uri="{FF2B5EF4-FFF2-40B4-BE49-F238E27FC236}">
                <a16:creationId xmlns:a16="http://schemas.microsoft.com/office/drawing/2014/main" id="{13D9370E-B98E-3201-745A-6ED27142E18A}"/>
              </a:ext>
            </a:extLst>
          </p:cNvPr>
          <p:cNvPicPr>
            <a:picLocks noChangeAspect="1"/>
          </p:cNvPicPr>
          <p:nvPr/>
        </p:nvPicPr>
        <p:blipFill rotWithShape="1">
          <a:blip r:embed="rId3">
            <a:extLst>
              <a:ext uri="{28A0092B-C50C-407E-A947-70E740481C1C}">
                <a14:useLocalDpi xmlns:a14="http://schemas.microsoft.com/office/drawing/2010/main" val="0"/>
              </a:ext>
            </a:extLst>
          </a:blip>
          <a:srcRect l="18671" t="41715" r="42328" b="26754"/>
          <a:stretch/>
        </p:blipFill>
        <p:spPr>
          <a:xfrm>
            <a:off x="334846" y="2107727"/>
            <a:ext cx="5900745" cy="2980633"/>
          </a:xfrm>
          <a:prstGeom prst="rect">
            <a:avLst/>
          </a:prstGeom>
        </p:spPr>
      </p:pic>
      <p:pic>
        <p:nvPicPr>
          <p:cNvPr id="11" name="Resim 10">
            <a:extLst>
              <a:ext uri="{FF2B5EF4-FFF2-40B4-BE49-F238E27FC236}">
                <a16:creationId xmlns:a16="http://schemas.microsoft.com/office/drawing/2014/main" id="{2035028D-B45C-CD01-2F5D-1E85E78812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33"/>
          <a:stretch/>
        </p:blipFill>
        <p:spPr>
          <a:xfrm>
            <a:off x="7020013" y="3598044"/>
            <a:ext cx="1230987" cy="1140241"/>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61</a:t>
            </a:fld>
            <a:endParaRPr lang="tr-TR"/>
          </a:p>
        </p:txBody>
      </p:sp>
      <p:pic>
        <p:nvPicPr>
          <p:cNvPr id="16"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8" name="Dikdörtgen 17">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1364997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9C71E81-3412-0788-1CE5-DD980D676F6B}"/>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413ED6AC-756A-EA34-9708-CAFA99755970}"/>
              </a:ext>
            </a:extLst>
          </p:cNvPr>
          <p:cNvSpPr/>
          <p:nvPr/>
        </p:nvSpPr>
        <p:spPr>
          <a:xfrm>
            <a:off x="323528" y="1628800"/>
            <a:ext cx="4606372" cy="4049956"/>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Hangi ülkelere gidebilirim?</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Kurumlararası Anlaşma </a:t>
            </a:r>
            <a:r>
              <a:rPr lang="tr-TR" sz="2000" dirty="0">
                <a:solidFill>
                  <a:srgbClr val="336699"/>
                </a:solidFill>
              </a:rPr>
              <a:t>(Öğrenim)</a:t>
            </a:r>
          </a:p>
          <a:p>
            <a:pPr marL="140130" indent="-14013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İnşaat Mühendisliği</a:t>
            </a:r>
            <a:r>
              <a:rPr lang="tr-TR" sz="2000" dirty="0">
                <a:solidFill>
                  <a:schemeClr val="tx1">
                    <a:lumMod val="75000"/>
                    <a:lumOff val="25000"/>
                  </a:schemeClr>
                </a:solidFill>
              </a:rPr>
              <a:t>: </a:t>
            </a:r>
            <a:r>
              <a:rPr lang="tr-TR" sz="2000" i="1" dirty="0">
                <a:solidFill>
                  <a:schemeClr val="tx1">
                    <a:lumMod val="75000"/>
                    <a:lumOff val="25000"/>
                  </a:schemeClr>
                </a:solidFill>
              </a:rPr>
              <a:t>Çek Cumhuriyeti, İtalya, Polonya, Portekiz, Yunanistan</a:t>
            </a:r>
          </a:p>
          <a:p>
            <a:pPr marL="140130" indent="-14013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Hukuk</a:t>
            </a:r>
            <a:r>
              <a:rPr lang="tr-TR" sz="2000" dirty="0">
                <a:solidFill>
                  <a:schemeClr val="tx1">
                    <a:lumMod val="75000"/>
                    <a:lumOff val="25000"/>
                  </a:schemeClr>
                </a:solidFill>
              </a:rPr>
              <a:t>: </a:t>
            </a:r>
            <a:r>
              <a:rPr lang="tr-TR" sz="2000" i="1" dirty="0">
                <a:solidFill>
                  <a:schemeClr val="tx1">
                    <a:lumMod val="75000"/>
                    <a:lumOff val="25000"/>
                  </a:schemeClr>
                </a:solidFill>
              </a:rPr>
              <a:t>Bulgaristan, Romanya</a:t>
            </a:r>
          </a:p>
          <a:p>
            <a:pPr marL="140130" indent="-14013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Mütercim-Tercümanlık</a:t>
            </a:r>
            <a:r>
              <a:rPr lang="tr-TR" sz="2000" dirty="0">
                <a:solidFill>
                  <a:schemeClr val="tx1">
                    <a:lumMod val="75000"/>
                    <a:lumOff val="25000"/>
                  </a:schemeClr>
                </a:solidFill>
              </a:rPr>
              <a:t>: </a:t>
            </a:r>
            <a:r>
              <a:rPr lang="tr-TR" sz="2000" i="1" dirty="0">
                <a:solidFill>
                  <a:schemeClr val="tx1">
                    <a:lumMod val="75000"/>
                    <a:lumOff val="25000"/>
                  </a:schemeClr>
                </a:solidFill>
              </a:rPr>
              <a:t>İspanya, Romanya, Slovakya</a:t>
            </a:r>
          </a:p>
          <a:p>
            <a:pPr marL="140130" indent="-14013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Beslenme ve Diyetetik</a:t>
            </a:r>
            <a:r>
              <a:rPr lang="tr-TR" sz="2000" dirty="0">
                <a:solidFill>
                  <a:schemeClr val="tx1">
                    <a:lumMod val="75000"/>
                    <a:lumOff val="25000"/>
                  </a:schemeClr>
                </a:solidFill>
              </a:rPr>
              <a:t>: </a:t>
            </a:r>
            <a:r>
              <a:rPr lang="tr-TR" sz="2000" i="1" dirty="0">
                <a:solidFill>
                  <a:schemeClr val="tx1">
                    <a:lumMod val="75000"/>
                    <a:lumOff val="25000"/>
                  </a:schemeClr>
                </a:solidFill>
              </a:rPr>
              <a:t>Portekiz</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AB ülkesinde yer alan bir kurum/işletme </a:t>
            </a:r>
            <a:r>
              <a:rPr lang="tr-TR" sz="2000" dirty="0">
                <a:solidFill>
                  <a:srgbClr val="336699"/>
                </a:solidFill>
              </a:rPr>
              <a:t>(Staj</a:t>
            </a:r>
            <a:r>
              <a:rPr lang="tr-TR" sz="1482" dirty="0">
                <a:solidFill>
                  <a:srgbClr val="336699"/>
                </a:solidFill>
              </a:rPr>
              <a:t>)</a:t>
            </a:r>
            <a:endParaRPr lang="tr-TR" sz="1482" dirty="0">
              <a:solidFill>
                <a:schemeClr val="tx1">
                  <a:lumMod val="75000"/>
                  <a:lumOff val="25000"/>
                </a:schemeClr>
              </a:solidFill>
            </a:endParaRPr>
          </a:p>
        </p:txBody>
      </p:sp>
      <p:grpSp>
        <p:nvGrpSpPr>
          <p:cNvPr id="3" name="Grup 2"/>
          <p:cNvGrpSpPr/>
          <p:nvPr/>
        </p:nvGrpSpPr>
        <p:grpSpPr>
          <a:xfrm>
            <a:off x="5524508" y="2337350"/>
            <a:ext cx="3423576" cy="1708102"/>
            <a:chOff x="5524508" y="2337350"/>
            <a:chExt cx="3423576" cy="1708102"/>
          </a:xfrm>
        </p:grpSpPr>
        <p:pic>
          <p:nvPicPr>
            <p:cNvPr id="9" name="Resim 8">
              <a:extLst>
                <a:ext uri="{FF2B5EF4-FFF2-40B4-BE49-F238E27FC236}">
                  <a16:creationId xmlns:a16="http://schemas.microsoft.com/office/drawing/2014/main" id="{52DE852C-2F5E-20E4-B1B7-88DAAF186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035" y="2337350"/>
              <a:ext cx="1983682" cy="518032"/>
            </a:xfrm>
            <a:prstGeom prst="rect">
              <a:avLst/>
            </a:prstGeom>
          </p:spPr>
        </p:pic>
        <p:pic>
          <p:nvPicPr>
            <p:cNvPr id="10" name="Resim 9">
              <a:extLst>
                <a:ext uri="{FF2B5EF4-FFF2-40B4-BE49-F238E27FC236}">
                  <a16:creationId xmlns:a16="http://schemas.microsoft.com/office/drawing/2014/main" id="{02C2C99C-E37E-71B9-41F9-FE6AA15A6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08" y="2995215"/>
              <a:ext cx="3423576" cy="1050237"/>
            </a:xfrm>
            <a:prstGeom prst="rect">
              <a:avLst/>
            </a:prstGeom>
          </p:spPr>
        </p:pic>
      </p:grpSp>
      <p:sp>
        <p:nvSpPr>
          <p:cNvPr id="2" name="Slayt Numarası Yer Tutucusu 1"/>
          <p:cNvSpPr>
            <a:spLocks noGrp="1"/>
          </p:cNvSpPr>
          <p:nvPr>
            <p:ph type="sldNum" sz="quarter" idx="12"/>
          </p:nvPr>
        </p:nvSpPr>
        <p:spPr/>
        <p:txBody>
          <a:bodyPr/>
          <a:lstStyle/>
          <a:p>
            <a:fld id="{F302176B-0E47-46AC-8F43-DAB4B8A37D06}" type="slidenum">
              <a:rPr lang="tr-TR" smtClean="0"/>
              <a:t>62</a:t>
            </a:fld>
            <a:endParaRPr lang="tr-TR"/>
          </a:p>
        </p:txBody>
      </p:sp>
      <p:pic>
        <p:nvPicPr>
          <p:cNvPr id="15"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7" name="Dikdörtgen 16">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305231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2E24B51-450F-7947-1F40-F533B8C61D0F}"/>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CDBB4E88-895B-45FD-ED70-128DDA6C4295}"/>
              </a:ext>
            </a:extLst>
          </p:cNvPr>
          <p:cNvSpPr/>
          <p:nvPr/>
        </p:nvSpPr>
        <p:spPr>
          <a:xfrm>
            <a:off x="633167" y="1692422"/>
            <a:ext cx="4037077" cy="3816367"/>
          </a:xfrm>
          <a:prstGeom prst="rect">
            <a:avLst/>
          </a:prstGeom>
        </p:spPr>
        <p:txBody>
          <a:bodyPr wrap="square" lIns="48387" tIns="24194" rIns="48387" bIns="24194" anchor="t">
            <a:spAutoFit/>
          </a:bodyPr>
          <a:lstStyle/>
          <a:p>
            <a:pPr>
              <a:spcBef>
                <a:spcPts val="635"/>
              </a:spcBef>
              <a:spcAft>
                <a:spcPts val="635"/>
              </a:spcAft>
            </a:pPr>
            <a:r>
              <a:rPr lang="tr-TR" sz="2000" b="1" dirty="0">
                <a:solidFill>
                  <a:schemeClr val="tx2"/>
                </a:solidFill>
              </a:rPr>
              <a:t>Sık Sorulan Sorular</a:t>
            </a:r>
            <a:endParaRPr lang="tr-TR" sz="2000" dirty="0">
              <a:solidFill>
                <a:schemeClr val="tx2"/>
              </a:solidFill>
            </a:endParaRP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Uzaktan eğitim görenler Erasmus+ programından yararlanabilir mi?</a:t>
            </a: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Alttan dersi olanlar Erasmus+ programına başvurabilir mi?</a:t>
            </a:r>
            <a:endParaRPr lang="en-US" sz="2000" dirty="0">
              <a:ea typeface="+mn-lt"/>
              <a:cs typeface="+mn-lt"/>
            </a:endParaRP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Erasmus+ programına en erken kaçıncı sınıfta başvurulur?</a:t>
            </a: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Yurtdışında konaklama nasıl olmaktadır?</a:t>
            </a:r>
          </a:p>
          <a:p>
            <a:pPr marL="140130" indent="-140130">
              <a:spcBef>
                <a:spcPts val="635"/>
              </a:spcBef>
              <a:spcAft>
                <a:spcPts val="635"/>
              </a:spcAft>
              <a:buClr>
                <a:srgbClr val="9999FF"/>
              </a:buClr>
              <a:buFont typeface="Wingdings" panose="05000000000000000000" pitchFamily="2" charset="2"/>
              <a:buChar char="§"/>
            </a:pPr>
            <a:endParaRPr lang="tr-TR" sz="1482" dirty="0">
              <a:solidFill>
                <a:srgbClr val="404040"/>
              </a:solidFill>
              <a:ea typeface="+mn-lt"/>
              <a:cs typeface="+mn-lt"/>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63</a:t>
            </a:fld>
            <a:endParaRPr lang="tr-TR"/>
          </a:p>
        </p:txBody>
      </p:sp>
      <p:pic>
        <p:nvPicPr>
          <p:cNvPr id="1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7" name="Dikdörtgen 16">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grpSp>
        <p:nvGrpSpPr>
          <p:cNvPr id="18" name="Grup 17"/>
          <p:cNvGrpSpPr/>
          <p:nvPr/>
        </p:nvGrpSpPr>
        <p:grpSpPr>
          <a:xfrm>
            <a:off x="5263224" y="2444846"/>
            <a:ext cx="3423576" cy="1708102"/>
            <a:chOff x="5524508" y="2337350"/>
            <a:chExt cx="3423576" cy="1708102"/>
          </a:xfrm>
        </p:grpSpPr>
        <p:pic>
          <p:nvPicPr>
            <p:cNvPr id="19" name="Resim 18">
              <a:extLst>
                <a:ext uri="{FF2B5EF4-FFF2-40B4-BE49-F238E27FC236}">
                  <a16:creationId xmlns:a16="http://schemas.microsoft.com/office/drawing/2014/main" id="{52DE852C-2F5E-20E4-B1B7-88DAAF186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035" y="2337350"/>
              <a:ext cx="1983682" cy="518032"/>
            </a:xfrm>
            <a:prstGeom prst="rect">
              <a:avLst/>
            </a:prstGeom>
          </p:spPr>
        </p:pic>
        <p:pic>
          <p:nvPicPr>
            <p:cNvPr id="20" name="Resim 19">
              <a:extLst>
                <a:ext uri="{FF2B5EF4-FFF2-40B4-BE49-F238E27FC236}">
                  <a16:creationId xmlns:a16="http://schemas.microsoft.com/office/drawing/2014/main" id="{02C2C99C-E37E-71B9-41F9-FE6AA15A6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508" y="2995215"/>
              <a:ext cx="3423576" cy="1050237"/>
            </a:xfrm>
            <a:prstGeom prst="rect">
              <a:avLst/>
            </a:prstGeom>
          </p:spPr>
        </p:pic>
      </p:grpSp>
    </p:spTree>
    <p:extLst>
      <p:ext uri="{BB962C8B-B14F-4D97-AF65-F5344CB8AC3E}">
        <p14:creationId xmlns:p14="http://schemas.microsoft.com/office/powerpoint/2010/main" val="3899015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2" y="217553"/>
            <a:ext cx="8229600" cy="1143000"/>
          </a:xfrm>
        </p:spPr>
        <p:txBody>
          <a:bodyPr>
            <a:noAutofit/>
          </a:bodyPr>
          <a:lstStyle/>
          <a:p>
            <a:r>
              <a:rPr lang="tr-TR" sz="1800" dirty="0"/>
              <a:t>Erasmus+ Programı’nın bir parçası olmak istiyorsanız, </a:t>
            </a:r>
            <a:br>
              <a:rPr lang="tr-TR" sz="1800" dirty="0"/>
            </a:br>
            <a:r>
              <a:rPr lang="tr-TR" sz="1800" b="1" dirty="0">
                <a:solidFill>
                  <a:schemeClr val="accent6">
                    <a:lumMod val="75000"/>
                  </a:schemeClr>
                </a:solidFill>
              </a:rPr>
              <a:t>Erasmus+ Öğrenci Kulübü</a:t>
            </a:r>
            <a:r>
              <a:rPr lang="tr-TR" sz="1800" dirty="0"/>
              <a:t>’ne üye olmayı ve  </a:t>
            </a:r>
            <a:br>
              <a:rPr lang="tr-TR" sz="1800" dirty="0"/>
            </a:br>
            <a:r>
              <a:rPr lang="tr-TR" sz="1800" dirty="0"/>
              <a:t>sosyal medya hesaplarımızdan bizleri takip etmeyi unutmayınız! </a:t>
            </a:r>
            <a:br>
              <a:rPr lang="tr-TR" sz="1800" dirty="0"/>
            </a:br>
            <a:endParaRPr lang="tr-TR" sz="1800" dirty="0"/>
          </a:p>
        </p:txBody>
      </p:sp>
      <p:pic>
        <p:nvPicPr>
          <p:cNvPr id="12" name="İçerik Yer Tutucusu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3477"/>
          <a:stretch/>
        </p:blipFill>
        <p:spPr>
          <a:xfrm>
            <a:off x="227935" y="3998438"/>
            <a:ext cx="2516940" cy="2181719"/>
          </a:xfrm>
        </p:spPr>
      </p:pic>
      <p:pic>
        <p:nvPicPr>
          <p:cNvPr id="13" name="Resim 12"/>
          <p:cNvPicPr>
            <a:picLocks noChangeAspect="1"/>
          </p:cNvPicPr>
          <p:nvPr/>
        </p:nvPicPr>
        <p:blipFill rotWithShape="1">
          <a:blip r:embed="rId3" cstate="print">
            <a:extLst>
              <a:ext uri="{28A0092B-C50C-407E-A947-70E740481C1C}">
                <a14:useLocalDpi xmlns:a14="http://schemas.microsoft.com/office/drawing/2010/main" val="0"/>
              </a:ext>
            </a:extLst>
          </a:blip>
          <a:srcRect r="31050"/>
          <a:stretch/>
        </p:blipFill>
        <p:spPr>
          <a:xfrm>
            <a:off x="2877567" y="4346841"/>
            <a:ext cx="2232248" cy="1860372"/>
          </a:xfrm>
          <a:prstGeom prst="rect">
            <a:avLst/>
          </a:prstGeom>
        </p:spPr>
      </p:pic>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2" y="1342958"/>
            <a:ext cx="2415734" cy="2064999"/>
          </a:xfrm>
          <a:prstGeom prst="rect">
            <a:avLst/>
          </a:prstGeom>
        </p:spPr>
      </p:pic>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t="7172"/>
          <a:stretch/>
        </p:blipFill>
        <p:spPr>
          <a:xfrm>
            <a:off x="7201061" y="1331129"/>
            <a:ext cx="1674405" cy="2667309"/>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t="19410"/>
          <a:stretch/>
        </p:blipFill>
        <p:spPr>
          <a:xfrm>
            <a:off x="5242507" y="3573016"/>
            <a:ext cx="1852409" cy="2601240"/>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859" y="1360553"/>
            <a:ext cx="2495451" cy="2520213"/>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t="11229"/>
          <a:stretch/>
        </p:blipFill>
        <p:spPr>
          <a:xfrm>
            <a:off x="7201061" y="4099718"/>
            <a:ext cx="1723876" cy="2074538"/>
          </a:xfrm>
          <a:prstGeom prst="rect">
            <a:avLst/>
          </a:prstGeom>
        </p:spPr>
      </p:pic>
      <p:pic>
        <p:nvPicPr>
          <p:cNvPr id="19" name="Resi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938" y="1352604"/>
            <a:ext cx="1760836" cy="2924944"/>
          </a:xfrm>
          <a:prstGeom prst="rect">
            <a:avLst/>
          </a:prstGeom>
        </p:spPr>
      </p:pic>
      <p:pic>
        <p:nvPicPr>
          <p:cNvPr id="20" name="Resim 1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4" y="-21679"/>
            <a:ext cx="1148789" cy="1247307"/>
          </a:xfrm>
          <a:prstGeom prst="rect">
            <a:avLst/>
          </a:prstGeom>
        </p:spPr>
      </p:pic>
      <p:sp>
        <p:nvSpPr>
          <p:cNvPr id="2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1" name="Picture 2" descr="C:\Users\asus\Desktop\logo.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64</a:t>
            </a:fld>
            <a:endParaRPr lang="tr-TR"/>
          </a:p>
        </p:txBody>
      </p:sp>
    </p:spTree>
    <p:extLst>
      <p:ext uri="{BB962C8B-B14F-4D97-AF65-F5344CB8AC3E}">
        <p14:creationId xmlns:p14="http://schemas.microsoft.com/office/powerpoint/2010/main" val="2982460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a:p>
          <a:p>
            <a:pPr marL="0" indent="0" algn="ctr">
              <a:buNone/>
            </a:pPr>
            <a:endParaRPr lang="tr-TR" dirty="0"/>
          </a:p>
          <a:p>
            <a:pPr marL="0" indent="0" algn="ctr">
              <a:buNone/>
            </a:pPr>
            <a:r>
              <a:rPr lang="tr-TR" sz="4000" b="1" dirty="0">
                <a:solidFill>
                  <a:schemeClr val="tx2"/>
                </a:solidFill>
              </a:rPr>
              <a:t>Kariyer Uygulama ve Araştırma Merkezi</a:t>
            </a:r>
          </a:p>
        </p:txBody>
      </p:sp>
      <p:sp>
        <p:nvSpPr>
          <p:cNvPr id="4" name="Slayt Numarası Yer Tutucusu 3"/>
          <p:cNvSpPr>
            <a:spLocks noGrp="1"/>
          </p:cNvSpPr>
          <p:nvPr>
            <p:ph type="sldNum" sz="quarter" idx="12"/>
          </p:nvPr>
        </p:nvSpPr>
        <p:spPr/>
        <p:txBody>
          <a:bodyPr/>
          <a:lstStyle/>
          <a:p>
            <a:fld id="{F302176B-0E47-46AC-8F43-DAB4B8A37D06}" type="slidenum">
              <a:rPr lang="tr-TR" smtClean="0"/>
              <a:t>65</a:t>
            </a:fld>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63447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738ADBEC-67D7-FC66-532F-33C6A1FCA621}"/>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039CD823-D376-F6AB-41B2-B2FF1B690358}"/>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9" name="Dikdörtgen 28">
            <a:extLst>
              <a:ext uri="{FF2B5EF4-FFF2-40B4-BE49-F238E27FC236}">
                <a16:creationId xmlns:a16="http://schemas.microsoft.com/office/drawing/2014/main" id="{48CDBD29-1915-4FED-B784-9CD41FE6A3A4}"/>
              </a:ext>
            </a:extLst>
          </p:cNvPr>
          <p:cNvSpPr/>
          <p:nvPr/>
        </p:nvSpPr>
        <p:spPr>
          <a:xfrm>
            <a:off x="313754" y="1501755"/>
            <a:ext cx="4176985" cy="4393448"/>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Kariyer destek hizmeti nedir, kimler</a:t>
            </a:r>
            <a:br>
              <a:rPr lang="tr-TR" sz="2000" b="1" dirty="0">
                <a:solidFill>
                  <a:schemeClr val="tx2"/>
                </a:solidFill>
              </a:rPr>
            </a:br>
            <a:r>
              <a:rPr lang="tr-TR" sz="2000" b="1" dirty="0">
                <a:solidFill>
                  <a:schemeClr val="tx2"/>
                </a:solidFill>
              </a:rPr>
              <a:t>faydalanabilir? </a:t>
            </a:r>
          </a:p>
          <a:p>
            <a:pPr marL="140130" indent="-140130">
              <a:spcBef>
                <a:spcPts val="635"/>
              </a:spcBef>
              <a:spcAft>
                <a:spcPts val="635"/>
              </a:spcAft>
              <a:buClr>
                <a:srgbClr val="336699"/>
              </a:buClr>
              <a:buFont typeface="Wingdings" panose="05000000000000000000" pitchFamily="2" charset="2"/>
              <a:buChar char="§"/>
            </a:pPr>
            <a:r>
              <a:rPr lang="tr-TR" sz="2000" b="1" dirty="0"/>
              <a:t>Kariyer Destek Hizmetleri</a:t>
            </a:r>
            <a:r>
              <a:rPr lang="tr-TR" sz="2000" dirty="0"/>
              <a:t>, öğrenci ve mezunlarımızın istihdam başta olmak üzere çeşitli alanlarda becerilerini geliştirmek için üniversitemizin sunduğu </a:t>
            </a:r>
            <a:r>
              <a:rPr lang="tr-TR" sz="2000" b="1" i="1" dirty="0"/>
              <a:t>destekleyici hizmetlerden</a:t>
            </a:r>
            <a:r>
              <a:rPr lang="tr-TR" sz="2000" dirty="0"/>
              <a:t> biridir.</a:t>
            </a:r>
            <a:br>
              <a:rPr lang="tr-TR" sz="2000" dirty="0">
                <a:solidFill>
                  <a:srgbClr val="FF0000"/>
                </a:solidFill>
              </a:rPr>
            </a:br>
            <a:endParaRPr lang="tr-TR" sz="2000" b="1" dirty="0">
              <a:solidFill>
                <a:srgbClr val="FF0000"/>
              </a:solidFill>
            </a:endParaRPr>
          </a:p>
          <a:p>
            <a:pPr marL="140130" indent="-140130">
              <a:spcBef>
                <a:spcPts val="635"/>
              </a:spcBef>
              <a:spcAft>
                <a:spcPts val="635"/>
              </a:spcAft>
              <a:buClr>
                <a:srgbClr val="336699"/>
              </a:buClr>
              <a:buFont typeface="Wingdings" panose="05000000000000000000" pitchFamily="2" charset="2"/>
              <a:buChar char="§"/>
            </a:pPr>
            <a:r>
              <a:rPr lang="tr-TR" sz="2000" b="1" dirty="0"/>
              <a:t>Kırklareli Üniversitesinin bütün öğrenci ve mezunları </a:t>
            </a:r>
            <a:r>
              <a:rPr lang="tr-TR" sz="2000" dirty="0"/>
              <a:t>faydalanabilmektedir. </a:t>
            </a:r>
            <a:endParaRPr lang="tr-TR" sz="2000" dirty="0">
              <a:solidFill>
                <a:schemeClr val="tx1">
                  <a:lumMod val="75000"/>
                  <a:lumOff val="25000"/>
                </a:schemeClr>
              </a:solidFill>
            </a:endParaRPr>
          </a:p>
          <a:p>
            <a:pPr marL="239262" indent="-142818">
              <a:spcBef>
                <a:spcPts val="318"/>
              </a:spcBef>
              <a:spcAft>
                <a:spcPts val="318"/>
              </a:spcAft>
              <a:buClr>
                <a:srgbClr val="336699"/>
              </a:buClr>
              <a:buFont typeface="Wingdings" panose="05000000000000000000" pitchFamily="2" charset="2"/>
              <a:buChar char="§"/>
            </a:pPr>
            <a:endParaRPr lang="tr-TR" sz="1482" dirty="0"/>
          </a:p>
        </p:txBody>
      </p:sp>
      <p:sp>
        <p:nvSpPr>
          <p:cNvPr id="10" name="Metin kutusu 9">
            <a:extLst>
              <a:ext uri="{FF2B5EF4-FFF2-40B4-BE49-F238E27FC236}">
                <a16:creationId xmlns:a16="http://schemas.microsoft.com/office/drawing/2014/main" id="{92B12A83-84BF-79EB-7CF3-F1D49607898B}"/>
              </a:ext>
            </a:extLst>
          </p:cNvPr>
          <p:cNvSpPr txBox="1"/>
          <p:nvPr/>
        </p:nvSpPr>
        <p:spPr>
          <a:xfrm>
            <a:off x="5717069" y="4030195"/>
            <a:ext cx="1299299" cy="1216167"/>
          </a:xfrm>
          <a:prstGeom prst="rect">
            <a:avLst/>
          </a:prstGeom>
          <a:noFill/>
        </p:spPr>
        <p:txBody>
          <a:bodyPr wrap="square" rtlCol="0">
            <a:spAutoFit/>
          </a:bodyPr>
          <a:lstStyle/>
          <a:p>
            <a:r>
              <a:rPr lang="tr-TR" sz="7303" b="1">
                <a:solidFill>
                  <a:srgbClr val="FFC000"/>
                </a:solidFill>
              </a:rPr>
              <a:t>X</a:t>
            </a:r>
            <a:endParaRPr lang="tr-TR" sz="953" b="1">
              <a:solidFill>
                <a:srgbClr val="FFC000"/>
              </a:solidFill>
            </a:endParaRPr>
          </a:p>
        </p:txBody>
      </p:sp>
      <p:pic>
        <p:nvPicPr>
          <p:cNvPr id="11" name="Resim 10">
            <a:extLst>
              <a:ext uri="{FF2B5EF4-FFF2-40B4-BE49-F238E27FC236}">
                <a16:creationId xmlns:a16="http://schemas.microsoft.com/office/drawing/2014/main" id="{922885DC-7A6B-B27D-B58F-B3E8DDF562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383" y="2156892"/>
            <a:ext cx="951697" cy="687158"/>
          </a:xfrm>
          <a:prstGeom prst="rect">
            <a:avLst/>
          </a:prstGeom>
        </p:spPr>
      </p:pic>
      <p:pic>
        <p:nvPicPr>
          <p:cNvPr id="12" name="Resim 11">
            <a:extLst>
              <a:ext uri="{FF2B5EF4-FFF2-40B4-BE49-F238E27FC236}">
                <a16:creationId xmlns:a16="http://schemas.microsoft.com/office/drawing/2014/main" id="{8362E2B1-0966-CF37-CEEB-3CA3A3362C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6384" y="3178795"/>
            <a:ext cx="942018" cy="764584"/>
          </a:xfrm>
          <a:prstGeom prst="rect">
            <a:avLst/>
          </a:prstGeom>
        </p:spPr>
      </p:pic>
      <p:sp>
        <p:nvSpPr>
          <p:cNvPr id="13" name="Metin kutusu 12">
            <a:extLst>
              <a:ext uri="{FF2B5EF4-FFF2-40B4-BE49-F238E27FC236}">
                <a16:creationId xmlns:a16="http://schemas.microsoft.com/office/drawing/2014/main" id="{A4459D6A-0191-F8D7-F9DC-8DB1510207A4}"/>
              </a:ext>
            </a:extLst>
          </p:cNvPr>
          <p:cNvSpPr txBox="1"/>
          <p:nvPr/>
        </p:nvSpPr>
        <p:spPr>
          <a:xfrm>
            <a:off x="5670519" y="2844049"/>
            <a:ext cx="1177363" cy="238976"/>
          </a:xfrm>
          <a:prstGeom prst="rect">
            <a:avLst/>
          </a:prstGeom>
          <a:noFill/>
        </p:spPr>
        <p:txBody>
          <a:bodyPr wrap="square" rtlCol="0">
            <a:spAutoFit/>
          </a:bodyPr>
          <a:lstStyle/>
          <a:p>
            <a:r>
              <a:rPr lang="tr-TR" sz="953" b="1"/>
              <a:t>Destekleyici</a:t>
            </a:r>
            <a:endParaRPr lang="tr-TR" sz="1270" b="1"/>
          </a:p>
        </p:txBody>
      </p:sp>
      <p:sp>
        <p:nvSpPr>
          <p:cNvPr id="14" name="Metin kutusu 13">
            <a:extLst>
              <a:ext uri="{FF2B5EF4-FFF2-40B4-BE49-F238E27FC236}">
                <a16:creationId xmlns:a16="http://schemas.microsoft.com/office/drawing/2014/main" id="{F540E3C5-CECF-3C56-83DC-A804709B68B1}"/>
              </a:ext>
            </a:extLst>
          </p:cNvPr>
          <p:cNvSpPr txBox="1"/>
          <p:nvPr/>
        </p:nvSpPr>
        <p:spPr>
          <a:xfrm>
            <a:off x="5686537" y="4954861"/>
            <a:ext cx="1315413" cy="238976"/>
          </a:xfrm>
          <a:prstGeom prst="rect">
            <a:avLst/>
          </a:prstGeom>
          <a:noFill/>
        </p:spPr>
        <p:txBody>
          <a:bodyPr wrap="square" rtlCol="0">
            <a:spAutoFit/>
          </a:bodyPr>
          <a:lstStyle/>
          <a:p>
            <a:r>
              <a:rPr lang="tr-TR" sz="953" b="1"/>
              <a:t>Ders, Zorunlu?</a:t>
            </a:r>
          </a:p>
        </p:txBody>
      </p:sp>
      <p:sp>
        <p:nvSpPr>
          <p:cNvPr id="15" name="Metin kutusu 14">
            <a:extLst>
              <a:ext uri="{FF2B5EF4-FFF2-40B4-BE49-F238E27FC236}">
                <a16:creationId xmlns:a16="http://schemas.microsoft.com/office/drawing/2014/main" id="{ABF7261F-C467-8685-72AB-FF363666AADA}"/>
              </a:ext>
            </a:extLst>
          </p:cNvPr>
          <p:cNvSpPr txBox="1"/>
          <p:nvPr/>
        </p:nvSpPr>
        <p:spPr>
          <a:xfrm>
            <a:off x="5583808" y="3913253"/>
            <a:ext cx="1452451" cy="238976"/>
          </a:xfrm>
          <a:prstGeom prst="rect">
            <a:avLst/>
          </a:prstGeom>
          <a:noFill/>
        </p:spPr>
        <p:txBody>
          <a:bodyPr wrap="square" rtlCol="0">
            <a:spAutoFit/>
          </a:bodyPr>
          <a:lstStyle/>
          <a:p>
            <a:r>
              <a:rPr lang="tr-TR" sz="953" b="1"/>
              <a:t>Ekstra Zaman/Çaba</a:t>
            </a:r>
            <a:endParaRPr lang="tr-TR" sz="1270" b="1"/>
          </a:p>
        </p:txBody>
      </p:sp>
      <p:sp>
        <p:nvSpPr>
          <p:cNvPr id="2" name="Slayt Numarası Yer Tutucusu 1"/>
          <p:cNvSpPr>
            <a:spLocks noGrp="1"/>
          </p:cNvSpPr>
          <p:nvPr>
            <p:ph type="sldNum" sz="quarter" idx="12"/>
          </p:nvPr>
        </p:nvSpPr>
        <p:spPr/>
        <p:txBody>
          <a:bodyPr/>
          <a:lstStyle/>
          <a:p>
            <a:fld id="{F302176B-0E47-46AC-8F43-DAB4B8A37D06}" type="slidenum">
              <a:rPr lang="tr-TR" smtClean="0"/>
              <a:t>66</a:t>
            </a:fld>
            <a:endParaRPr lang="tr-TR"/>
          </a:p>
        </p:txBody>
      </p:sp>
      <p:pic>
        <p:nvPicPr>
          <p:cNvPr id="19"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1" name="Dikdörtgen 20">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3532344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F0B6539-584B-189D-07DA-7DD289DE2CDD}"/>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F98D62A1-546B-9F38-59FB-18E1E56B0EB8}"/>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144F5F7E-2EB1-69F1-3058-5FFE4C976DB5}"/>
              </a:ext>
            </a:extLst>
          </p:cNvPr>
          <p:cNvSpPr/>
          <p:nvPr/>
        </p:nvSpPr>
        <p:spPr>
          <a:xfrm>
            <a:off x="320866" y="1458832"/>
            <a:ext cx="5619286" cy="4973286"/>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Hangi kariyer destek hizmetlerimiz var?</a:t>
            </a:r>
            <a:r>
              <a:rPr lang="tr-TR" sz="2000" b="1" dirty="0">
                <a:solidFill>
                  <a:srgbClr val="A6A6A6"/>
                </a:solidFill>
                <a:ea typeface="+mn-lt"/>
                <a:cs typeface="+mn-lt"/>
              </a:rPr>
              <a:t> </a:t>
            </a:r>
            <a:endParaRPr lang="tr-TR" sz="2000" dirty="0"/>
          </a:p>
          <a:p>
            <a:pPr marL="181463" indent="-181463">
              <a:spcBef>
                <a:spcPts val="318"/>
              </a:spcBef>
              <a:buClr>
                <a:srgbClr val="336699"/>
              </a:buClr>
              <a:buFont typeface="Wingdings" panose="05000000000000000000" pitchFamily="2" charset="2"/>
              <a:buChar char="§"/>
            </a:pPr>
            <a:r>
              <a:rPr lang="tr-TR" sz="2000" b="1" dirty="0">
                <a:solidFill>
                  <a:srgbClr val="404040"/>
                </a:solidFill>
                <a:ea typeface="+mn-lt"/>
                <a:cs typeface="+mn-lt"/>
              </a:rPr>
              <a:t>Eğitimler</a:t>
            </a:r>
            <a:endParaRPr lang="tr-TR" sz="2000" dirty="0">
              <a:solidFill>
                <a:srgbClr val="404040"/>
              </a:solidFill>
            </a:endParaRPr>
          </a:p>
          <a:p>
            <a:pPr marL="278579" lvl="1">
              <a:spcBef>
                <a:spcPts val="318"/>
              </a:spcBef>
              <a:buClr>
                <a:srgbClr val="336699"/>
              </a:buClr>
            </a:pPr>
            <a:r>
              <a:rPr lang="tr-TR" sz="2000" i="1" dirty="0">
                <a:solidFill>
                  <a:srgbClr val="404040"/>
                </a:solidFill>
                <a:ea typeface="+mn-lt"/>
                <a:cs typeface="+mn-lt"/>
              </a:rPr>
              <a:t>Bireysel Kariyer Gelişimi Eğitimleri</a:t>
            </a:r>
            <a:endParaRPr lang="tr-TR" sz="2000" dirty="0">
              <a:solidFill>
                <a:srgbClr val="404040"/>
              </a:solidFill>
            </a:endParaRPr>
          </a:p>
          <a:p>
            <a:pPr marL="278579" lvl="1">
              <a:spcBef>
                <a:spcPts val="318"/>
              </a:spcBef>
              <a:buClr>
                <a:srgbClr val="336699"/>
              </a:buClr>
            </a:pPr>
            <a:r>
              <a:rPr lang="tr-TR" sz="2000" i="1" dirty="0">
                <a:solidFill>
                  <a:srgbClr val="404040"/>
                </a:solidFill>
                <a:ea typeface="+mn-lt"/>
                <a:cs typeface="+mn-lt"/>
              </a:rPr>
              <a:t>İnce Beceri Eğitimleri </a:t>
            </a:r>
            <a:endParaRPr lang="tr-TR" sz="2000" dirty="0"/>
          </a:p>
          <a:p>
            <a:pPr marL="181463" indent="-181463">
              <a:spcBef>
                <a:spcPts val="318"/>
              </a:spcBef>
              <a:spcAft>
                <a:spcPts val="635"/>
              </a:spcAft>
              <a:buClr>
                <a:srgbClr val="336699"/>
              </a:buClr>
              <a:buFont typeface="Wingdings" panose="05000000000000000000" pitchFamily="2" charset="2"/>
              <a:buChar char="§"/>
            </a:pPr>
            <a:r>
              <a:rPr lang="tr-TR" sz="2000" b="1" dirty="0">
                <a:solidFill>
                  <a:srgbClr val="404040"/>
                </a:solidFill>
                <a:ea typeface="+mn-lt"/>
                <a:cs typeface="+mn-lt"/>
              </a:rPr>
              <a:t>Kariyer Danışmanlığı </a:t>
            </a:r>
            <a:endParaRPr lang="tr-TR" sz="2000" dirty="0"/>
          </a:p>
          <a:p>
            <a:pPr marL="181463" indent="-181463">
              <a:spcBef>
                <a:spcPts val="318"/>
              </a:spcBef>
              <a:spcAft>
                <a:spcPts val="635"/>
              </a:spcAft>
              <a:buClr>
                <a:srgbClr val="336699"/>
              </a:buClr>
              <a:buFont typeface="Wingdings" panose="05000000000000000000" pitchFamily="2" charset="2"/>
              <a:buChar char="§"/>
            </a:pPr>
            <a:r>
              <a:rPr lang="tr-TR" sz="2000" b="1" dirty="0">
                <a:solidFill>
                  <a:srgbClr val="404040"/>
                </a:solidFill>
                <a:ea typeface="+mn-lt"/>
                <a:cs typeface="+mn-lt"/>
              </a:rPr>
              <a:t>Kariyer Fuarı ve Kariyer Günleri </a:t>
            </a:r>
            <a:endParaRPr lang="tr-TR" sz="2000" dirty="0"/>
          </a:p>
          <a:p>
            <a:pPr marL="181463" indent="-181463">
              <a:spcBef>
                <a:spcPts val="318"/>
              </a:spcBef>
              <a:spcAft>
                <a:spcPts val="635"/>
              </a:spcAft>
              <a:buClr>
                <a:srgbClr val="336699"/>
              </a:buClr>
              <a:buFont typeface="Wingdings" panose="05000000000000000000" pitchFamily="2" charset="2"/>
              <a:buChar char="§"/>
            </a:pPr>
            <a:r>
              <a:rPr lang="tr-TR" sz="2000" b="1" dirty="0">
                <a:solidFill>
                  <a:srgbClr val="404040"/>
                </a:solidFill>
                <a:ea typeface="+mn-lt"/>
                <a:cs typeface="+mn-lt"/>
              </a:rPr>
              <a:t>Mezun Kürsüsü</a:t>
            </a:r>
          </a:p>
          <a:p>
            <a:pPr marL="181463" indent="-181463">
              <a:spcBef>
                <a:spcPts val="318"/>
              </a:spcBef>
              <a:spcAft>
                <a:spcPts val="635"/>
              </a:spcAft>
              <a:buClr>
                <a:srgbClr val="336699"/>
              </a:buClr>
              <a:buFont typeface="Wingdings" panose="05000000000000000000" pitchFamily="2" charset="2"/>
              <a:buChar char="§"/>
            </a:pPr>
            <a:r>
              <a:rPr lang="tr-TR" sz="2000" b="1" dirty="0">
                <a:solidFill>
                  <a:srgbClr val="404040"/>
                </a:solidFill>
                <a:ea typeface="+mn-lt"/>
                <a:cs typeface="+mn-lt"/>
              </a:rPr>
              <a:t>Kariyer Planlama Dersi</a:t>
            </a:r>
          </a:p>
          <a:p>
            <a:pPr marL="181463" indent="-181463">
              <a:spcBef>
                <a:spcPts val="318"/>
              </a:spcBef>
              <a:spcAft>
                <a:spcPts val="635"/>
              </a:spcAft>
              <a:buClr>
                <a:srgbClr val="336699"/>
              </a:buClr>
              <a:buFont typeface="Wingdings" panose="05000000000000000000" pitchFamily="2" charset="2"/>
              <a:buChar char="§"/>
            </a:pPr>
            <a:r>
              <a:rPr lang="tr-TR" sz="2000" b="1" dirty="0">
                <a:solidFill>
                  <a:srgbClr val="404040"/>
                </a:solidFill>
                <a:ea typeface="+mn-lt"/>
                <a:cs typeface="+mn-lt"/>
              </a:rPr>
              <a:t>Yenilikçilik Girişimcilik Hizmetleri</a:t>
            </a:r>
          </a:p>
          <a:p>
            <a:pPr marL="181463" indent="-181463">
              <a:spcBef>
                <a:spcPts val="318"/>
              </a:spcBef>
              <a:buClr>
                <a:srgbClr val="336699"/>
              </a:buClr>
              <a:buFont typeface="Wingdings" panose="05000000000000000000" pitchFamily="2" charset="2"/>
              <a:buChar char="§"/>
            </a:pPr>
            <a:r>
              <a:rPr lang="tr-TR" sz="2000" b="1" dirty="0">
                <a:solidFill>
                  <a:srgbClr val="404040"/>
                </a:solidFill>
                <a:ea typeface="+mn-lt"/>
                <a:cs typeface="+mn-lt"/>
              </a:rPr>
              <a:t>İş İlanları ve Staj Danışmanlığı </a:t>
            </a:r>
            <a:endParaRPr lang="tr-TR" sz="2000" dirty="0"/>
          </a:p>
          <a:p>
            <a:pPr marL="278579" lvl="1">
              <a:spcBef>
                <a:spcPts val="318"/>
              </a:spcBef>
            </a:pPr>
            <a:r>
              <a:rPr lang="tr-TR" sz="2000" i="1" dirty="0">
                <a:solidFill>
                  <a:srgbClr val="404040"/>
                </a:solidFill>
                <a:ea typeface="+mn-lt"/>
                <a:cs typeface="+mn-lt"/>
              </a:rPr>
              <a:t>Ulusal Staj Programı</a:t>
            </a:r>
            <a:endParaRPr lang="tr-TR" sz="2000" i="1" dirty="0">
              <a:solidFill>
                <a:srgbClr val="404040"/>
              </a:solidFill>
            </a:endParaRPr>
          </a:p>
          <a:p>
            <a:pPr marL="278579" lvl="1">
              <a:spcBef>
                <a:spcPts val="318"/>
              </a:spcBef>
            </a:pPr>
            <a:r>
              <a:rPr lang="tr-TR" sz="2000" i="1" dirty="0">
                <a:solidFill>
                  <a:srgbClr val="404040"/>
                </a:solidFill>
                <a:ea typeface="+mn-lt"/>
                <a:cs typeface="+mn-lt"/>
              </a:rPr>
              <a:t>yetenekkapisi.org</a:t>
            </a:r>
            <a:endParaRPr lang="tr-TR" sz="2000" dirty="0">
              <a:solidFill>
                <a:srgbClr val="404040"/>
              </a:solidFill>
            </a:endParaRPr>
          </a:p>
          <a:p>
            <a:pPr marL="278579" lvl="1">
              <a:spcBef>
                <a:spcPts val="318"/>
              </a:spcBef>
            </a:pPr>
            <a:r>
              <a:rPr lang="tr-TR" sz="2000" dirty="0">
                <a:solidFill>
                  <a:srgbClr val="404040"/>
                </a:solidFill>
                <a:ea typeface="+mn-lt"/>
                <a:cs typeface="+mn-lt"/>
              </a:rPr>
              <a:t>kariyerkapisi.cbiko.gov.tr</a:t>
            </a:r>
            <a:endParaRPr lang="tr-TR" sz="2000" dirty="0">
              <a:solidFill>
                <a:srgbClr val="404040"/>
              </a:solidFill>
            </a:endParaRPr>
          </a:p>
        </p:txBody>
      </p:sp>
      <p:pic>
        <p:nvPicPr>
          <p:cNvPr id="11" name="Picture 8">
            <a:extLst>
              <a:ext uri="{FF2B5EF4-FFF2-40B4-BE49-F238E27FC236}">
                <a16:creationId xmlns:a16="http://schemas.microsoft.com/office/drawing/2014/main" id="{0620088A-0E12-B11F-DF4F-79959578E819}"/>
              </a:ext>
            </a:extLst>
          </p:cNvPr>
          <p:cNvPicPr>
            <a:picLocks noChangeAspect="1"/>
          </p:cNvPicPr>
          <p:nvPr/>
        </p:nvPicPr>
        <p:blipFill>
          <a:blip r:embed="rId2"/>
          <a:srcRect/>
          <a:stretch>
            <a:fillRect/>
          </a:stretch>
        </p:blipFill>
        <p:spPr>
          <a:xfrm>
            <a:off x="5292080" y="2462992"/>
            <a:ext cx="2770014" cy="27331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layt Numarası Yer Tutucusu 1"/>
          <p:cNvSpPr>
            <a:spLocks noGrp="1"/>
          </p:cNvSpPr>
          <p:nvPr>
            <p:ph type="sldNum" sz="quarter" idx="12"/>
          </p:nvPr>
        </p:nvSpPr>
        <p:spPr/>
        <p:txBody>
          <a:bodyPr/>
          <a:lstStyle/>
          <a:p>
            <a:fld id="{F302176B-0E47-46AC-8F43-DAB4B8A37D06}" type="slidenum">
              <a:rPr lang="tr-TR" smtClean="0"/>
              <a:t>67</a:t>
            </a:fld>
            <a:endParaRPr lang="tr-T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6" name="Dikdörtgen 15">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26566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5A7FBEC-0525-6703-098E-46C15A1BE2C0}"/>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D5A1B1DC-D80E-566A-B4A2-AE54E43BE061}"/>
              </a:ext>
            </a:extLst>
          </p:cNvPr>
          <p:cNvSpPr/>
          <p:nvPr/>
        </p:nvSpPr>
        <p:spPr>
          <a:xfrm>
            <a:off x="361404" y="1566838"/>
            <a:ext cx="4455161" cy="4142289"/>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400" b="1" dirty="0">
                <a:solidFill>
                  <a:schemeClr val="tx2"/>
                </a:solidFill>
              </a:rPr>
              <a:t>Merkezimizde verilen «bireysel kariyer gelişimi» eğitimleri nelerdir? </a:t>
            </a:r>
          </a:p>
          <a:p>
            <a:pPr marL="140130" indent="-140130">
              <a:spcBef>
                <a:spcPts val="635"/>
              </a:spcBef>
              <a:spcAft>
                <a:spcPts val="635"/>
              </a:spcAft>
              <a:buClr>
                <a:srgbClr val="336699"/>
              </a:buClr>
              <a:buFont typeface="Wingdings" panose="05000000000000000000" pitchFamily="2" charset="2"/>
              <a:buChar char="§"/>
            </a:pPr>
            <a:r>
              <a:rPr lang="tr-TR" sz="2400" dirty="0"/>
              <a:t>Meslek - Kişilik uyumu testi</a:t>
            </a:r>
          </a:p>
          <a:p>
            <a:pPr marL="140130" indent="-140130">
              <a:spcBef>
                <a:spcPts val="635"/>
              </a:spcBef>
              <a:spcAft>
                <a:spcPts val="635"/>
              </a:spcAft>
              <a:buClr>
                <a:srgbClr val="336699"/>
              </a:buClr>
              <a:buFont typeface="Wingdings" panose="05000000000000000000" pitchFamily="2" charset="2"/>
              <a:buChar char="§"/>
            </a:pPr>
            <a:r>
              <a:rPr lang="tr-TR" sz="2400" dirty="0">
                <a:solidFill>
                  <a:schemeClr val="tx1">
                    <a:lumMod val="75000"/>
                    <a:lumOff val="25000"/>
                  </a:schemeClr>
                </a:solidFill>
              </a:rPr>
              <a:t>Kariyer hedefi belirleme</a:t>
            </a:r>
          </a:p>
          <a:p>
            <a:pPr marL="140130" indent="-140130">
              <a:spcBef>
                <a:spcPts val="635"/>
              </a:spcBef>
              <a:spcAft>
                <a:spcPts val="635"/>
              </a:spcAft>
              <a:buClr>
                <a:srgbClr val="336699"/>
              </a:buClr>
              <a:buFont typeface="Wingdings" panose="05000000000000000000" pitchFamily="2" charset="2"/>
              <a:buChar char="§"/>
            </a:pPr>
            <a:r>
              <a:rPr lang="tr-TR" sz="2400" dirty="0">
                <a:solidFill>
                  <a:schemeClr val="tx1">
                    <a:lumMod val="75000"/>
                    <a:lumOff val="25000"/>
                  </a:schemeClr>
                </a:solidFill>
              </a:rPr>
              <a:t>SWOT analizi </a:t>
            </a:r>
          </a:p>
          <a:p>
            <a:pPr marL="140130" indent="-140130">
              <a:spcBef>
                <a:spcPts val="635"/>
              </a:spcBef>
              <a:spcAft>
                <a:spcPts val="635"/>
              </a:spcAft>
              <a:buClr>
                <a:srgbClr val="336699"/>
              </a:buClr>
              <a:buFont typeface="Wingdings" panose="05000000000000000000" pitchFamily="2" charset="2"/>
              <a:buChar char="§"/>
            </a:pPr>
            <a:r>
              <a:rPr lang="tr-TR" sz="2400" dirty="0">
                <a:solidFill>
                  <a:schemeClr val="tx1">
                    <a:lumMod val="75000"/>
                    <a:lumOff val="25000"/>
                  </a:schemeClr>
                </a:solidFill>
              </a:rPr>
              <a:t>Özgeçmiş, ön yazı ve motivasyon mektubu</a:t>
            </a:r>
          </a:p>
          <a:p>
            <a:pPr marL="140130" indent="-140130">
              <a:spcBef>
                <a:spcPts val="635"/>
              </a:spcBef>
              <a:spcAft>
                <a:spcPts val="635"/>
              </a:spcAft>
              <a:buClr>
                <a:srgbClr val="336699"/>
              </a:buClr>
              <a:buFont typeface="Wingdings" panose="05000000000000000000" pitchFamily="2" charset="2"/>
              <a:buChar char="§"/>
            </a:pPr>
            <a:r>
              <a:rPr lang="tr-TR" sz="2400" dirty="0">
                <a:solidFill>
                  <a:schemeClr val="tx1">
                    <a:lumMod val="75000"/>
                    <a:lumOff val="25000"/>
                  </a:schemeClr>
                </a:solidFill>
              </a:rPr>
              <a:t>Mülakat teknikleri </a:t>
            </a:r>
          </a:p>
        </p:txBody>
      </p:sp>
      <p:sp>
        <p:nvSpPr>
          <p:cNvPr id="12" name="Metin kutusu 11">
            <a:extLst>
              <a:ext uri="{FF2B5EF4-FFF2-40B4-BE49-F238E27FC236}">
                <a16:creationId xmlns:a16="http://schemas.microsoft.com/office/drawing/2014/main" id="{4F3E5A6F-08A3-C413-3FB2-A6CCB0E3FEF5}"/>
              </a:ext>
            </a:extLst>
          </p:cNvPr>
          <p:cNvSpPr txBox="1"/>
          <p:nvPr/>
        </p:nvSpPr>
        <p:spPr>
          <a:xfrm>
            <a:off x="5108369" y="3597716"/>
            <a:ext cx="869176" cy="580928"/>
          </a:xfrm>
          <a:prstGeom prst="rect">
            <a:avLst/>
          </a:prstGeom>
          <a:noFill/>
        </p:spPr>
        <p:txBody>
          <a:bodyPr wrap="square" rtlCol="0">
            <a:spAutoFit/>
          </a:bodyPr>
          <a:lstStyle/>
          <a:p>
            <a:r>
              <a:rPr lang="tr-TR" sz="3175" b="1" dirty="0">
                <a:solidFill>
                  <a:srgbClr val="FF0000"/>
                </a:solidFill>
              </a:rPr>
              <a:t>S</a:t>
            </a:r>
            <a:r>
              <a:rPr lang="tr-TR" sz="3175" b="1" dirty="0">
                <a:solidFill>
                  <a:srgbClr val="00B050"/>
                </a:solidFill>
              </a:rPr>
              <a:t>W</a:t>
            </a:r>
            <a:endParaRPr lang="tr-TR" sz="3175" b="1" dirty="0">
              <a:solidFill>
                <a:srgbClr val="FFC000"/>
              </a:solidFill>
            </a:endParaRPr>
          </a:p>
        </p:txBody>
      </p:sp>
      <p:sp>
        <p:nvSpPr>
          <p:cNvPr id="15" name="Metin kutusu 14">
            <a:extLst>
              <a:ext uri="{FF2B5EF4-FFF2-40B4-BE49-F238E27FC236}">
                <a16:creationId xmlns:a16="http://schemas.microsoft.com/office/drawing/2014/main" id="{8B2F1506-BFB1-02BF-FC47-D98308C27FD9}"/>
              </a:ext>
            </a:extLst>
          </p:cNvPr>
          <p:cNvSpPr txBox="1"/>
          <p:nvPr/>
        </p:nvSpPr>
        <p:spPr>
          <a:xfrm>
            <a:off x="7153811" y="4419016"/>
            <a:ext cx="745009" cy="238976"/>
          </a:xfrm>
          <a:prstGeom prst="rect">
            <a:avLst/>
          </a:prstGeom>
        </p:spPr>
        <p:txBody>
          <a:bodyPr wrap="square" rtlCol="0">
            <a:spAutoFit/>
          </a:bodyPr>
          <a:lstStyle/>
          <a:p>
            <a:r>
              <a:rPr lang="tr-TR" sz="953" b="1"/>
              <a:t>Mülakat</a:t>
            </a:r>
          </a:p>
        </p:txBody>
      </p:sp>
      <p:grpSp>
        <p:nvGrpSpPr>
          <p:cNvPr id="3" name="Grup 2"/>
          <p:cNvGrpSpPr/>
          <p:nvPr/>
        </p:nvGrpSpPr>
        <p:grpSpPr>
          <a:xfrm>
            <a:off x="5005383" y="1566838"/>
            <a:ext cx="3095009" cy="4454450"/>
            <a:chOff x="5005383" y="2163840"/>
            <a:chExt cx="2008279" cy="3045925"/>
          </a:xfrm>
        </p:grpSpPr>
        <p:sp>
          <p:nvSpPr>
            <p:cNvPr id="11" name="Metin kutusu 10">
              <a:extLst>
                <a:ext uri="{FF2B5EF4-FFF2-40B4-BE49-F238E27FC236}">
                  <a16:creationId xmlns:a16="http://schemas.microsoft.com/office/drawing/2014/main" id="{7DB3ED88-6335-91B9-D196-E0D4623078FA}"/>
                </a:ext>
              </a:extLst>
            </p:cNvPr>
            <p:cNvSpPr txBox="1"/>
            <p:nvPr/>
          </p:nvSpPr>
          <p:spPr>
            <a:xfrm>
              <a:off x="6268653" y="3173606"/>
              <a:ext cx="745009" cy="238976"/>
            </a:xfrm>
            <a:prstGeom prst="rect">
              <a:avLst/>
            </a:prstGeom>
            <a:noFill/>
          </p:spPr>
          <p:txBody>
            <a:bodyPr wrap="square" rtlCol="0">
              <a:spAutoFit/>
            </a:bodyPr>
            <a:lstStyle/>
            <a:p>
              <a:r>
                <a:rPr lang="tr-TR" sz="953" b="1"/>
                <a:t>Envanter</a:t>
              </a:r>
            </a:p>
          </p:txBody>
        </p:sp>
        <p:sp>
          <p:nvSpPr>
            <p:cNvPr id="13" name="Metin kutusu 12">
              <a:extLst>
                <a:ext uri="{FF2B5EF4-FFF2-40B4-BE49-F238E27FC236}">
                  <a16:creationId xmlns:a16="http://schemas.microsoft.com/office/drawing/2014/main" id="{1E1C3D3B-10B9-A799-325C-ECDD4EA229AE}"/>
                </a:ext>
              </a:extLst>
            </p:cNvPr>
            <p:cNvSpPr txBox="1"/>
            <p:nvPr/>
          </p:nvSpPr>
          <p:spPr>
            <a:xfrm>
              <a:off x="5263081" y="3204286"/>
              <a:ext cx="941653" cy="238976"/>
            </a:xfrm>
            <a:prstGeom prst="rect">
              <a:avLst/>
            </a:prstGeom>
            <a:noFill/>
          </p:spPr>
          <p:txBody>
            <a:bodyPr wrap="square" rtlCol="0">
              <a:spAutoFit/>
            </a:bodyPr>
            <a:lstStyle/>
            <a:p>
              <a:r>
                <a:rPr lang="tr-TR" sz="953" b="1" dirty="0"/>
                <a:t>Özgeçmiş </a:t>
              </a:r>
            </a:p>
          </p:txBody>
        </p:sp>
        <p:sp>
          <p:nvSpPr>
            <p:cNvPr id="14" name="Metin kutusu 13">
              <a:extLst>
                <a:ext uri="{FF2B5EF4-FFF2-40B4-BE49-F238E27FC236}">
                  <a16:creationId xmlns:a16="http://schemas.microsoft.com/office/drawing/2014/main" id="{9F24E866-DB51-24B8-5CF8-1451717639D2}"/>
                </a:ext>
              </a:extLst>
            </p:cNvPr>
            <p:cNvSpPr txBox="1"/>
            <p:nvPr/>
          </p:nvSpPr>
          <p:spPr>
            <a:xfrm>
              <a:off x="5108369" y="3911035"/>
              <a:ext cx="869176" cy="580928"/>
            </a:xfrm>
            <a:prstGeom prst="rect">
              <a:avLst/>
            </a:prstGeom>
            <a:noFill/>
          </p:spPr>
          <p:txBody>
            <a:bodyPr wrap="square" rtlCol="0">
              <a:spAutoFit/>
            </a:bodyPr>
            <a:lstStyle/>
            <a:p>
              <a:r>
                <a:rPr lang="tr-TR" sz="3175" b="1" dirty="0">
                  <a:solidFill>
                    <a:srgbClr val="0066CC"/>
                  </a:solidFill>
                </a:rPr>
                <a:t>O</a:t>
              </a:r>
              <a:r>
                <a:rPr lang="tr-TR" sz="3175" b="1" dirty="0">
                  <a:solidFill>
                    <a:srgbClr val="FFC000"/>
                  </a:solidFill>
                </a:rPr>
                <a:t>T</a:t>
              </a:r>
            </a:p>
          </p:txBody>
        </p:sp>
        <p:sp>
          <p:nvSpPr>
            <p:cNvPr id="16" name="Metin kutusu 15">
              <a:extLst>
                <a:ext uri="{FF2B5EF4-FFF2-40B4-BE49-F238E27FC236}">
                  <a16:creationId xmlns:a16="http://schemas.microsoft.com/office/drawing/2014/main" id="{4CF7790F-F5A9-D346-3103-4F77E9ED3C12}"/>
                </a:ext>
              </a:extLst>
            </p:cNvPr>
            <p:cNvSpPr txBox="1"/>
            <p:nvPr/>
          </p:nvSpPr>
          <p:spPr>
            <a:xfrm>
              <a:off x="6044509" y="4732181"/>
              <a:ext cx="745009" cy="385618"/>
            </a:xfrm>
            <a:prstGeom prst="rect">
              <a:avLst/>
            </a:prstGeom>
          </p:spPr>
          <p:txBody>
            <a:bodyPr wrap="square" rtlCol="0">
              <a:spAutoFit/>
            </a:bodyPr>
            <a:lstStyle/>
            <a:p>
              <a:r>
                <a:rPr lang="tr-TR" sz="953" b="1" dirty="0"/>
                <a:t>Hedef Belirleme</a:t>
              </a:r>
            </a:p>
          </p:txBody>
        </p:sp>
        <p:pic>
          <p:nvPicPr>
            <p:cNvPr id="17" name="Resim 16">
              <a:extLst>
                <a:ext uri="{FF2B5EF4-FFF2-40B4-BE49-F238E27FC236}">
                  <a16:creationId xmlns:a16="http://schemas.microsoft.com/office/drawing/2014/main" id="{DF54BB07-CEBB-3BDA-98F1-C2C51529A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5383" y="2243799"/>
              <a:ext cx="919436" cy="919436"/>
            </a:xfrm>
            <a:prstGeom prst="rect">
              <a:avLst/>
            </a:prstGeom>
          </p:spPr>
        </p:pic>
        <p:pic>
          <p:nvPicPr>
            <p:cNvPr id="18" name="Resim 17">
              <a:extLst>
                <a:ext uri="{FF2B5EF4-FFF2-40B4-BE49-F238E27FC236}">
                  <a16:creationId xmlns:a16="http://schemas.microsoft.com/office/drawing/2014/main" id="{A5CD053A-59BB-A38D-3723-E0029A4B4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7320" y="2163840"/>
              <a:ext cx="600053" cy="1009766"/>
            </a:xfrm>
            <a:prstGeom prst="rect">
              <a:avLst/>
            </a:prstGeom>
          </p:spPr>
        </p:pic>
        <p:pic>
          <p:nvPicPr>
            <p:cNvPr id="19" name="Resim 18">
              <a:extLst>
                <a:ext uri="{FF2B5EF4-FFF2-40B4-BE49-F238E27FC236}">
                  <a16:creationId xmlns:a16="http://schemas.microsoft.com/office/drawing/2014/main" id="{CDDC076F-0806-37F5-C410-B910CF52C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1727" y="4645199"/>
              <a:ext cx="661349" cy="564566"/>
            </a:xfrm>
            <a:prstGeom prst="rect">
              <a:avLst/>
            </a:prstGeom>
          </p:spPr>
        </p:pic>
      </p:grpSp>
      <p:pic>
        <p:nvPicPr>
          <p:cNvPr id="20" name="Resim 19">
            <a:extLst>
              <a:ext uri="{FF2B5EF4-FFF2-40B4-BE49-F238E27FC236}">
                <a16:creationId xmlns:a16="http://schemas.microsoft.com/office/drawing/2014/main" id="{8A23016E-F4CA-BC1B-B947-1FF810E24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240" y="3641160"/>
            <a:ext cx="900232" cy="619515"/>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68</a:t>
            </a:fld>
            <a:endParaRPr lang="tr-TR"/>
          </a:p>
        </p:txBody>
      </p:sp>
      <p:pic>
        <p:nvPicPr>
          <p:cNvPr id="23"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5" name="Dikdörtgen 24">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3570248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060F771-3453-A117-E35F-ED6EE60C31C3}"/>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7EBC53B4-708B-A59B-D9B4-29523B28257F}"/>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4A49EAFB-AF1B-91F7-B271-AC242B61B6A2}"/>
              </a:ext>
            </a:extLst>
          </p:cNvPr>
          <p:cNvSpPr/>
          <p:nvPr/>
        </p:nvSpPr>
        <p:spPr>
          <a:xfrm>
            <a:off x="419550" y="1942152"/>
            <a:ext cx="4176985" cy="3280514"/>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Merkezimizde verilen «ince beceri» eğitimleri nelerdir? </a:t>
            </a:r>
          </a:p>
          <a:p>
            <a:pPr marL="140130" indent="-140130">
              <a:spcBef>
                <a:spcPts val="635"/>
              </a:spcBef>
              <a:spcAft>
                <a:spcPts val="635"/>
              </a:spcAft>
              <a:buClr>
                <a:srgbClr val="336699"/>
              </a:buClr>
              <a:buFont typeface="Wingdings" panose="05000000000000000000" pitchFamily="2" charset="2"/>
              <a:buChar char="§"/>
            </a:pPr>
            <a:r>
              <a:rPr lang="tr-TR" sz="2000" dirty="0"/>
              <a:t>Etkili iletişim teknikleri ve beden dili</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Çatışma yönetimi </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Problem çözme </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Topluluk önünde konuşma ve sunum becerisi</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Zaman yönetimi </a:t>
            </a:r>
          </a:p>
        </p:txBody>
      </p:sp>
      <p:grpSp>
        <p:nvGrpSpPr>
          <p:cNvPr id="3" name="Grup 2"/>
          <p:cNvGrpSpPr/>
          <p:nvPr/>
        </p:nvGrpSpPr>
        <p:grpSpPr>
          <a:xfrm>
            <a:off x="5076056" y="1412776"/>
            <a:ext cx="3411194" cy="4245269"/>
            <a:chOff x="4833214" y="2286609"/>
            <a:chExt cx="2254084" cy="2955826"/>
          </a:xfrm>
        </p:grpSpPr>
        <p:sp>
          <p:nvSpPr>
            <p:cNvPr id="11" name="Metin kutusu 10">
              <a:extLst>
                <a:ext uri="{FF2B5EF4-FFF2-40B4-BE49-F238E27FC236}">
                  <a16:creationId xmlns:a16="http://schemas.microsoft.com/office/drawing/2014/main" id="{FEDF3910-385C-BD2C-E412-E6363B4785E8}"/>
                </a:ext>
              </a:extLst>
            </p:cNvPr>
            <p:cNvSpPr txBox="1"/>
            <p:nvPr/>
          </p:nvSpPr>
          <p:spPr>
            <a:xfrm>
              <a:off x="6120917" y="3115278"/>
              <a:ext cx="904938" cy="222690"/>
            </a:xfrm>
            <a:prstGeom prst="rect">
              <a:avLst/>
            </a:prstGeom>
            <a:noFill/>
          </p:spPr>
          <p:txBody>
            <a:bodyPr wrap="square" rtlCol="0">
              <a:spAutoFit/>
            </a:bodyPr>
            <a:lstStyle/>
            <a:p>
              <a:r>
                <a:rPr lang="tr-TR" sz="847" b="1"/>
                <a:t>Çatışma Yön.</a:t>
              </a:r>
              <a:endParaRPr lang="tr-TR" sz="1058" b="1"/>
            </a:p>
          </p:txBody>
        </p:sp>
        <p:sp>
          <p:nvSpPr>
            <p:cNvPr id="12" name="Metin kutusu 11">
              <a:extLst>
                <a:ext uri="{FF2B5EF4-FFF2-40B4-BE49-F238E27FC236}">
                  <a16:creationId xmlns:a16="http://schemas.microsoft.com/office/drawing/2014/main" id="{71F35EA2-2309-B2DD-288E-048D08220C92}"/>
                </a:ext>
              </a:extLst>
            </p:cNvPr>
            <p:cNvSpPr txBox="1"/>
            <p:nvPr/>
          </p:nvSpPr>
          <p:spPr>
            <a:xfrm>
              <a:off x="4966421" y="3109069"/>
              <a:ext cx="941653" cy="222690"/>
            </a:xfrm>
            <a:prstGeom prst="rect">
              <a:avLst/>
            </a:prstGeom>
            <a:noFill/>
          </p:spPr>
          <p:txBody>
            <a:bodyPr wrap="square" rtlCol="0">
              <a:spAutoFit/>
            </a:bodyPr>
            <a:lstStyle/>
            <a:p>
              <a:r>
                <a:rPr lang="tr-TR" sz="847" b="1"/>
                <a:t>Etkili İletişim</a:t>
              </a:r>
              <a:endParaRPr lang="tr-TR" sz="1058" b="1"/>
            </a:p>
          </p:txBody>
        </p:sp>
        <p:sp>
          <p:nvSpPr>
            <p:cNvPr id="13" name="Metin kutusu 12">
              <a:extLst>
                <a:ext uri="{FF2B5EF4-FFF2-40B4-BE49-F238E27FC236}">
                  <a16:creationId xmlns:a16="http://schemas.microsoft.com/office/drawing/2014/main" id="{9C7F0E81-BFAC-A8F5-0F10-8ACD2B8A7270}"/>
                </a:ext>
              </a:extLst>
            </p:cNvPr>
            <p:cNvSpPr txBox="1"/>
            <p:nvPr/>
          </p:nvSpPr>
          <p:spPr>
            <a:xfrm>
              <a:off x="4834559" y="4224025"/>
              <a:ext cx="1072119" cy="222690"/>
            </a:xfrm>
            <a:prstGeom prst="rect">
              <a:avLst/>
            </a:prstGeom>
          </p:spPr>
          <p:txBody>
            <a:bodyPr wrap="square" rtlCol="0">
              <a:spAutoFit/>
            </a:bodyPr>
            <a:lstStyle/>
            <a:p>
              <a:r>
                <a:rPr lang="tr-TR" sz="847" b="1"/>
                <a:t>Problem Çözme</a:t>
              </a:r>
            </a:p>
          </p:txBody>
        </p:sp>
        <p:sp>
          <p:nvSpPr>
            <p:cNvPr id="14" name="Metin kutusu 13">
              <a:extLst>
                <a:ext uri="{FF2B5EF4-FFF2-40B4-BE49-F238E27FC236}">
                  <a16:creationId xmlns:a16="http://schemas.microsoft.com/office/drawing/2014/main" id="{3E2F0F58-5DCB-7991-B30B-69EE035BBF02}"/>
                </a:ext>
              </a:extLst>
            </p:cNvPr>
            <p:cNvSpPr txBox="1"/>
            <p:nvPr/>
          </p:nvSpPr>
          <p:spPr>
            <a:xfrm>
              <a:off x="6281563" y="4245309"/>
              <a:ext cx="805735" cy="222690"/>
            </a:xfrm>
            <a:prstGeom prst="rect">
              <a:avLst/>
            </a:prstGeom>
          </p:spPr>
          <p:txBody>
            <a:bodyPr wrap="square" rtlCol="0">
              <a:spAutoFit/>
            </a:bodyPr>
            <a:lstStyle/>
            <a:p>
              <a:r>
                <a:rPr lang="tr-TR" sz="847" b="1"/>
                <a:t>Zaman Yön.</a:t>
              </a:r>
            </a:p>
          </p:txBody>
        </p:sp>
        <p:sp>
          <p:nvSpPr>
            <p:cNvPr id="15" name="Metin kutusu 14">
              <a:extLst>
                <a:ext uri="{FF2B5EF4-FFF2-40B4-BE49-F238E27FC236}">
                  <a16:creationId xmlns:a16="http://schemas.microsoft.com/office/drawing/2014/main" id="{9B182B97-2025-A48F-5448-C2D32408E3A3}"/>
                </a:ext>
              </a:extLst>
            </p:cNvPr>
            <p:cNvSpPr txBox="1"/>
            <p:nvPr/>
          </p:nvSpPr>
          <p:spPr>
            <a:xfrm>
              <a:off x="6078534" y="4682093"/>
              <a:ext cx="975424" cy="353045"/>
            </a:xfrm>
            <a:prstGeom prst="rect">
              <a:avLst/>
            </a:prstGeom>
          </p:spPr>
          <p:txBody>
            <a:bodyPr wrap="square" rtlCol="0">
              <a:spAutoFit/>
            </a:bodyPr>
            <a:lstStyle/>
            <a:p>
              <a:r>
                <a:rPr lang="tr-TR" sz="847" b="1" dirty="0"/>
                <a:t>Topluluk Önünde Konuşma</a:t>
              </a:r>
            </a:p>
          </p:txBody>
        </p:sp>
        <p:pic>
          <p:nvPicPr>
            <p:cNvPr id="16" name="Resim 15">
              <a:extLst>
                <a:ext uri="{FF2B5EF4-FFF2-40B4-BE49-F238E27FC236}">
                  <a16:creationId xmlns:a16="http://schemas.microsoft.com/office/drawing/2014/main" id="{4C164CEB-CFCB-3F8D-554E-2DE94EF28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0117" y="2286609"/>
              <a:ext cx="1003314" cy="816201"/>
            </a:xfrm>
            <a:prstGeom prst="rect">
              <a:avLst/>
            </a:prstGeom>
          </p:spPr>
        </p:pic>
        <p:pic>
          <p:nvPicPr>
            <p:cNvPr id="17" name="Resim 16">
              <a:extLst>
                <a:ext uri="{FF2B5EF4-FFF2-40B4-BE49-F238E27FC236}">
                  <a16:creationId xmlns:a16="http://schemas.microsoft.com/office/drawing/2014/main" id="{569D449D-7DFE-CE75-1D06-E49432D83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344" y="2481079"/>
              <a:ext cx="654896" cy="674253"/>
            </a:xfrm>
            <a:prstGeom prst="rect">
              <a:avLst/>
            </a:prstGeom>
          </p:spPr>
        </p:pic>
        <p:pic>
          <p:nvPicPr>
            <p:cNvPr id="18" name="Resim 17">
              <a:extLst>
                <a:ext uri="{FF2B5EF4-FFF2-40B4-BE49-F238E27FC236}">
                  <a16:creationId xmlns:a16="http://schemas.microsoft.com/office/drawing/2014/main" id="{D4819E9E-1205-7735-CEDA-9119D6031E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3214" y="3433642"/>
              <a:ext cx="871045" cy="761358"/>
            </a:xfrm>
            <a:prstGeom prst="rect">
              <a:avLst/>
            </a:prstGeom>
          </p:spPr>
        </p:pic>
        <p:pic>
          <p:nvPicPr>
            <p:cNvPr id="19" name="Resim 18">
              <a:extLst>
                <a:ext uri="{FF2B5EF4-FFF2-40B4-BE49-F238E27FC236}">
                  <a16:creationId xmlns:a16="http://schemas.microsoft.com/office/drawing/2014/main" id="{D2FEE5DB-DEFF-DD0A-146A-E400E44F96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7440" y="3582409"/>
              <a:ext cx="791531" cy="676698"/>
            </a:xfrm>
            <a:prstGeom prst="rect">
              <a:avLst/>
            </a:prstGeom>
          </p:spPr>
        </p:pic>
        <p:pic>
          <p:nvPicPr>
            <p:cNvPr id="20" name="Resim 19">
              <a:extLst>
                <a:ext uri="{FF2B5EF4-FFF2-40B4-BE49-F238E27FC236}">
                  <a16:creationId xmlns:a16="http://schemas.microsoft.com/office/drawing/2014/main" id="{01647954-65F5-DC68-5E2C-130C66F380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685" y="4561489"/>
              <a:ext cx="684233" cy="680946"/>
            </a:xfrm>
            <a:prstGeom prst="rect">
              <a:avLst/>
            </a:prstGeom>
          </p:spPr>
        </p:pic>
      </p:grpSp>
      <p:sp>
        <p:nvSpPr>
          <p:cNvPr id="2" name="Slayt Numarası Yer Tutucusu 1"/>
          <p:cNvSpPr>
            <a:spLocks noGrp="1"/>
          </p:cNvSpPr>
          <p:nvPr>
            <p:ph type="sldNum" sz="quarter" idx="12"/>
          </p:nvPr>
        </p:nvSpPr>
        <p:spPr/>
        <p:txBody>
          <a:bodyPr/>
          <a:lstStyle/>
          <a:p>
            <a:fld id="{F302176B-0E47-46AC-8F43-DAB4B8A37D06}" type="slidenum">
              <a:rPr lang="tr-TR" smtClean="0"/>
              <a:t>69</a:t>
            </a:fld>
            <a:endParaRPr lang="tr-TR"/>
          </a:p>
        </p:txBody>
      </p:sp>
      <p:pic>
        <p:nvPicPr>
          <p:cNvPr id="23"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5" name="Dikdörtgen 24">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4090411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7832" b="5267"/>
          <a:stretch/>
        </p:blipFill>
        <p:spPr>
          <a:xfrm>
            <a:off x="683568" y="3861048"/>
            <a:ext cx="7665196" cy="2376264"/>
          </a:xfrm>
          <a:prstGeom prst="rect">
            <a:avLst/>
          </a:prstGeom>
        </p:spPr>
      </p:pic>
      <p:pic>
        <p:nvPicPr>
          <p:cNvPr id="10" name="Resim 9"/>
          <p:cNvPicPr>
            <a:picLocks noChangeAspect="1"/>
          </p:cNvPicPr>
          <p:nvPr/>
        </p:nvPicPr>
        <p:blipFill rotWithShape="1">
          <a:blip r:embed="rId4" cstate="print">
            <a:extLst>
              <a:ext uri="{28A0092B-C50C-407E-A947-70E740481C1C}">
                <a14:useLocalDpi xmlns:a14="http://schemas.microsoft.com/office/drawing/2010/main" val="0"/>
              </a:ext>
            </a:extLst>
          </a:blip>
          <a:srcRect l="8292" r="8114"/>
          <a:stretch/>
        </p:blipFill>
        <p:spPr>
          <a:xfrm>
            <a:off x="4636648" y="1274246"/>
            <a:ext cx="3712116" cy="2150372"/>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273694"/>
            <a:ext cx="3822956" cy="2150372"/>
          </a:xfrm>
          <a:prstGeom prst="rect">
            <a:avLst/>
          </a:prstGeom>
        </p:spPr>
      </p:pic>
      <p:sp>
        <p:nvSpPr>
          <p:cNvPr id="12" name="8 Dikdörtgen"/>
          <p:cNvSpPr txBox="1">
            <a:spLocks/>
          </p:cNvSpPr>
          <p:nvPr/>
        </p:nvSpPr>
        <p:spPr>
          <a:xfrm>
            <a:off x="0" y="349171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a:solidFill>
                  <a:srgbClr val="0070C0"/>
                </a:solidFill>
                <a:cs typeface="Arial" panose="020B0604020202020204" pitchFamily="34" charset="0"/>
              </a:rPr>
              <a:t>REKTÖRLÜK</a:t>
            </a:r>
          </a:p>
        </p:txBody>
      </p:sp>
      <p:sp>
        <p:nvSpPr>
          <p:cNvPr id="13" name="8 Dikdörtgen"/>
          <p:cNvSpPr txBox="1">
            <a:spLocks/>
          </p:cNvSpPr>
          <p:nvPr/>
        </p:nvSpPr>
        <p:spPr>
          <a:xfrm>
            <a:off x="-35496" y="85587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a:solidFill>
                  <a:srgbClr val="0070C0"/>
                </a:solidFill>
                <a:cs typeface="Arial" panose="020B0604020202020204" pitchFamily="34" charset="0"/>
              </a:rPr>
              <a:t>KAYALI YERLEŞKESİ ANA GİRİŞİ</a:t>
            </a:r>
          </a:p>
        </p:txBody>
      </p:sp>
      <p:sp>
        <p:nvSpPr>
          <p:cNvPr id="9" name="8 Dikdörtgen"/>
          <p:cNvSpPr txBox="1">
            <a:spLocks/>
          </p:cNvSpPr>
          <p:nvPr/>
        </p:nvSpPr>
        <p:spPr>
          <a:xfrm>
            <a:off x="0" y="332656"/>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YERLEŞKE GÖRSELLERİ</a:t>
            </a: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6"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a:t>
            </a:fld>
            <a:endParaRPr lang="tr-TR"/>
          </a:p>
        </p:txBody>
      </p:sp>
    </p:spTree>
    <p:extLst>
      <p:ext uri="{BB962C8B-B14F-4D97-AF65-F5344CB8AC3E}">
        <p14:creationId xmlns:p14="http://schemas.microsoft.com/office/powerpoint/2010/main" val="110046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97A68F5-7E66-0CF2-D211-B9FBB21D480C}"/>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4C53D717-C464-5FB3-6E2E-526B60355C0E}"/>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4C39E1DF-4B64-F082-FB52-9E2F845A1194}"/>
              </a:ext>
            </a:extLst>
          </p:cNvPr>
          <p:cNvSpPr/>
          <p:nvPr/>
        </p:nvSpPr>
        <p:spPr>
          <a:xfrm>
            <a:off x="323267" y="1556792"/>
            <a:ext cx="4176985" cy="4203844"/>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dirty="0">
                <a:solidFill>
                  <a:schemeClr val="tx2"/>
                </a:solidFill>
              </a:rPr>
              <a:t>Merkezimizde sunduğumuz </a:t>
            </a:r>
            <a:r>
              <a:rPr lang="tr-TR" sz="2000" b="1" dirty="0">
                <a:solidFill>
                  <a:schemeClr val="tx2"/>
                </a:solidFill>
              </a:rPr>
              <a:t>kariyer danışmanlığı </a:t>
            </a:r>
            <a:r>
              <a:rPr lang="tr-TR" sz="2000" dirty="0">
                <a:solidFill>
                  <a:schemeClr val="tx2"/>
                </a:solidFill>
              </a:rPr>
              <a:t>hizmeti nedir?</a:t>
            </a:r>
            <a:endParaRPr lang="tr-TR" sz="2000" b="1" dirty="0">
              <a:solidFill>
                <a:schemeClr val="tx2"/>
              </a:solidFill>
            </a:endParaRPr>
          </a:p>
          <a:p>
            <a:pPr marL="140130" indent="-140130">
              <a:spcBef>
                <a:spcPts val="635"/>
              </a:spcBef>
              <a:spcAft>
                <a:spcPts val="635"/>
              </a:spcAft>
              <a:buClr>
                <a:srgbClr val="336699"/>
              </a:buClr>
              <a:buFont typeface="Wingdings" panose="05000000000000000000" pitchFamily="2" charset="2"/>
              <a:buChar char="§"/>
            </a:pPr>
            <a:r>
              <a:rPr lang="tr-TR" sz="2000" b="1" dirty="0"/>
              <a:t>Eğitimler </a:t>
            </a:r>
            <a:r>
              <a:rPr lang="tr-TR" sz="2000" b="1" dirty="0">
                <a:solidFill>
                  <a:srgbClr val="FF0000"/>
                </a:solidFill>
                <a:sym typeface="Wingdings" panose="05000000000000000000" pitchFamily="2" charset="2"/>
              </a:rPr>
              <a:t> </a:t>
            </a:r>
            <a:r>
              <a:rPr lang="tr-TR" sz="2000" b="1" dirty="0"/>
              <a:t>ortak problemleri çözmek</a:t>
            </a:r>
            <a:r>
              <a:rPr lang="tr-TR" sz="2000" dirty="0"/>
              <a:t> için verilir. Örneğin tecrübesiz kişiler mülakatlarda ne yapacaklarını bilemezler. Bu </a:t>
            </a:r>
            <a:r>
              <a:rPr lang="tr-TR" sz="2000" b="1" dirty="0"/>
              <a:t>o</a:t>
            </a:r>
            <a:r>
              <a:rPr lang="tr-TR" sz="2000" b="1" i="1" dirty="0"/>
              <a:t>rtak problem için mülakat teknikleri eğitimi</a:t>
            </a:r>
            <a:r>
              <a:rPr lang="tr-TR" sz="2000" dirty="0"/>
              <a:t> </a:t>
            </a:r>
          </a:p>
          <a:p>
            <a:pPr marL="140130" indent="-140130">
              <a:spcBef>
                <a:spcPts val="635"/>
              </a:spcBef>
              <a:spcAft>
                <a:spcPts val="635"/>
              </a:spcAft>
              <a:buClr>
                <a:srgbClr val="336699"/>
              </a:buClr>
              <a:buFont typeface="Wingdings" panose="05000000000000000000" pitchFamily="2" charset="2"/>
              <a:buChar char="§"/>
            </a:pPr>
            <a:r>
              <a:rPr lang="tr-TR" sz="2000" b="1" dirty="0"/>
              <a:t>Eğitimle çözülemeyecek derecede özel kariyer problemlerimiz</a:t>
            </a:r>
            <a:r>
              <a:rPr lang="tr-TR" sz="2000" dirty="0"/>
              <a:t> </a:t>
            </a:r>
            <a:r>
              <a:rPr lang="tr-TR" sz="2000" dirty="0">
                <a:sym typeface="Wingdings" panose="05000000000000000000" pitchFamily="2" charset="2"/>
              </a:rPr>
              <a:t> Kariyer Danışmanlığı </a:t>
            </a:r>
            <a:endParaRPr lang="tr-TR" sz="2000" dirty="0"/>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Bireysel ya da 8-12 kişilik</a:t>
            </a:r>
            <a:r>
              <a:rPr lang="tr-TR" sz="2000" dirty="0">
                <a:solidFill>
                  <a:schemeClr val="tx1">
                    <a:lumMod val="75000"/>
                    <a:lumOff val="25000"/>
                  </a:schemeClr>
                </a:solidFill>
                <a:sym typeface="Wingdings" panose="05000000000000000000" pitchFamily="2" charset="2"/>
              </a:rPr>
              <a:t> gruplar halinde </a:t>
            </a:r>
            <a:endParaRPr lang="tr-TR" sz="2000" dirty="0">
              <a:solidFill>
                <a:schemeClr val="tx1">
                  <a:lumMod val="75000"/>
                  <a:lumOff val="25000"/>
                </a:schemeClr>
              </a:solidFill>
            </a:endParaRPr>
          </a:p>
        </p:txBody>
      </p:sp>
      <p:grpSp>
        <p:nvGrpSpPr>
          <p:cNvPr id="3" name="Grup 2"/>
          <p:cNvGrpSpPr/>
          <p:nvPr/>
        </p:nvGrpSpPr>
        <p:grpSpPr>
          <a:xfrm>
            <a:off x="5619344" y="1604544"/>
            <a:ext cx="2552700" cy="3974751"/>
            <a:chOff x="5189392" y="2192192"/>
            <a:chExt cx="1791178" cy="2786492"/>
          </a:xfrm>
        </p:grpSpPr>
        <p:sp>
          <p:nvSpPr>
            <p:cNvPr id="11" name="Metin kutusu 10">
              <a:extLst>
                <a:ext uri="{FF2B5EF4-FFF2-40B4-BE49-F238E27FC236}">
                  <a16:creationId xmlns:a16="http://schemas.microsoft.com/office/drawing/2014/main" id="{D06F3B9B-9913-E722-765D-280F23C20438}"/>
                </a:ext>
              </a:extLst>
            </p:cNvPr>
            <p:cNvSpPr txBox="1"/>
            <p:nvPr/>
          </p:nvSpPr>
          <p:spPr>
            <a:xfrm>
              <a:off x="5518549" y="3358793"/>
              <a:ext cx="1462021" cy="183401"/>
            </a:xfrm>
            <a:prstGeom prst="rect">
              <a:avLst/>
            </a:prstGeom>
            <a:noFill/>
          </p:spPr>
          <p:txBody>
            <a:bodyPr wrap="square" rtlCol="0">
              <a:spAutoFit/>
            </a:bodyPr>
            <a:lstStyle/>
            <a:p>
              <a:r>
                <a:rPr lang="tr-TR" sz="953" b="1" dirty="0"/>
                <a:t>Kariyer </a:t>
              </a:r>
              <a:r>
                <a:rPr lang="tr-TR" sz="1100" b="1" dirty="0"/>
                <a:t>Danışmanlığı</a:t>
              </a:r>
              <a:r>
                <a:rPr lang="tr-TR" sz="953" b="1" dirty="0"/>
                <a:t> </a:t>
              </a:r>
              <a:endParaRPr lang="tr-TR" sz="1270" b="1" dirty="0"/>
            </a:p>
          </p:txBody>
        </p:sp>
        <p:sp>
          <p:nvSpPr>
            <p:cNvPr id="12" name="Metin kutusu 11">
              <a:extLst>
                <a:ext uri="{FF2B5EF4-FFF2-40B4-BE49-F238E27FC236}">
                  <a16:creationId xmlns:a16="http://schemas.microsoft.com/office/drawing/2014/main" id="{74DE1DDD-78CE-3673-8796-3CA5CE1655AD}"/>
                </a:ext>
              </a:extLst>
            </p:cNvPr>
            <p:cNvSpPr txBox="1"/>
            <p:nvPr/>
          </p:nvSpPr>
          <p:spPr>
            <a:xfrm>
              <a:off x="5189392" y="4676612"/>
              <a:ext cx="1613563" cy="302072"/>
            </a:xfrm>
            <a:prstGeom prst="rect">
              <a:avLst/>
            </a:prstGeom>
            <a:noFill/>
          </p:spPr>
          <p:txBody>
            <a:bodyPr wrap="square" rtlCol="0">
              <a:spAutoFit/>
            </a:bodyPr>
            <a:lstStyle/>
            <a:p>
              <a:pPr algn="ctr"/>
              <a:r>
                <a:rPr lang="tr-TR" sz="1100" b="1" dirty="0"/>
                <a:t>2 Öğretim Görevlisi tarafından verilmektedir.</a:t>
              </a:r>
              <a:endParaRPr lang="tr-TR" sz="1600" b="1" dirty="0"/>
            </a:p>
          </p:txBody>
        </p:sp>
        <p:pic>
          <p:nvPicPr>
            <p:cNvPr id="13" name="Resim 12">
              <a:extLst>
                <a:ext uri="{FF2B5EF4-FFF2-40B4-BE49-F238E27FC236}">
                  <a16:creationId xmlns:a16="http://schemas.microsoft.com/office/drawing/2014/main" id="{2137A033-7021-FC30-1130-99FA44D51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915" y="2192192"/>
              <a:ext cx="1466518" cy="1143884"/>
            </a:xfrm>
            <a:prstGeom prst="rect">
              <a:avLst/>
            </a:prstGeom>
          </p:spPr>
        </p:pic>
        <p:pic>
          <p:nvPicPr>
            <p:cNvPr id="14" name="Resim 13">
              <a:extLst>
                <a:ext uri="{FF2B5EF4-FFF2-40B4-BE49-F238E27FC236}">
                  <a16:creationId xmlns:a16="http://schemas.microsoft.com/office/drawing/2014/main" id="{885F8973-2027-D4B9-1E96-9CBE67B79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4869" y="3748808"/>
              <a:ext cx="335514" cy="880723"/>
            </a:xfrm>
            <a:prstGeom prst="rect">
              <a:avLst/>
            </a:prstGeom>
          </p:spPr>
        </p:pic>
        <p:pic>
          <p:nvPicPr>
            <p:cNvPr id="15" name="Resim 14">
              <a:extLst>
                <a:ext uri="{FF2B5EF4-FFF2-40B4-BE49-F238E27FC236}">
                  <a16:creationId xmlns:a16="http://schemas.microsoft.com/office/drawing/2014/main" id="{02C1BC63-6C84-F6F9-7B74-BA9D7895B9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612" y="3748808"/>
              <a:ext cx="429070" cy="893627"/>
            </a:xfrm>
            <a:prstGeom prst="rect">
              <a:avLst/>
            </a:prstGeom>
          </p:spPr>
        </p:pic>
      </p:grpSp>
      <p:sp>
        <p:nvSpPr>
          <p:cNvPr id="2" name="Slayt Numarası Yer Tutucusu 1"/>
          <p:cNvSpPr>
            <a:spLocks noGrp="1"/>
          </p:cNvSpPr>
          <p:nvPr>
            <p:ph type="sldNum" sz="quarter" idx="12"/>
          </p:nvPr>
        </p:nvSpPr>
        <p:spPr/>
        <p:txBody>
          <a:bodyPr/>
          <a:lstStyle/>
          <a:p>
            <a:fld id="{F302176B-0E47-46AC-8F43-DAB4B8A37D06}" type="slidenum">
              <a:rPr lang="tr-TR" smtClean="0"/>
              <a:t>70</a:t>
            </a:fld>
            <a:endParaRPr lang="tr-TR"/>
          </a:p>
        </p:txBody>
      </p:sp>
      <p:pic>
        <p:nvPicPr>
          <p:cNvPr id="18"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0" name="Dikdörtgen 19">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2691629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410AE42-112E-7282-4504-5B8B3789DDE0}"/>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136EF058-B672-C57C-4073-572DFC368B1A}"/>
              </a:ext>
            </a:extLst>
          </p:cNvPr>
          <p:cNvGraphicFramePr>
            <a:graphicFrameLocks noGrp="1"/>
          </p:cNvGraphicFramePr>
          <p:nvPr>
            <p:extLst>
              <p:ext uri="{D42A27DB-BD31-4B8C-83A1-F6EECF244321}">
                <p14:modId xmlns:p14="http://schemas.microsoft.com/office/powerpoint/2010/main" val="1524606379"/>
              </p:ext>
            </p:extLst>
          </p:nvPr>
        </p:nvGraphicFramePr>
        <p:xfrm>
          <a:off x="5436096" y="1737293"/>
          <a:ext cx="2441490" cy="2933952"/>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933952">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1" name="Metin kutusu 10">
            <a:extLst>
              <a:ext uri="{FF2B5EF4-FFF2-40B4-BE49-F238E27FC236}">
                <a16:creationId xmlns:a16="http://schemas.microsoft.com/office/drawing/2014/main" id="{FDDA7BD0-696F-6717-B6D0-3A8B0003CC03}"/>
              </a:ext>
            </a:extLst>
          </p:cNvPr>
          <p:cNvSpPr txBox="1"/>
          <p:nvPr/>
        </p:nvSpPr>
        <p:spPr>
          <a:xfrm>
            <a:off x="5901280" y="2239162"/>
            <a:ext cx="2353936" cy="325859"/>
          </a:xfrm>
          <a:prstGeom prst="rect">
            <a:avLst/>
          </a:prstGeom>
          <a:noFill/>
        </p:spPr>
        <p:txBody>
          <a:bodyPr wrap="square" lIns="48387" tIns="24194" rIns="48387" bIns="24194" rtlCol="0" anchor="t">
            <a:spAutoFit/>
          </a:bodyPr>
          <a:lstStyle/>
          <a:p>
            <a:r>
              <a:rPr lang="tr-TR" b="1" dirty="0">
                <a:solidFill>
                  <a:srgbClr val="0000FF"/>
                </a:solidFill>
              </a:rPr>
              <a:t>KLÜ 11. Kariyer Günleri</a:t>
            </a:r>
          </a:p>
        </p:txBody>
      </p:sp>
      <p:sp>
        <p:nvSpPr>
          <p:cNvPr id="12" name="Metin kutusu 11">
            <a:extLst>
              <a:ext uri="{FF2B5EF4-FFF2-40B4-BE49-F238E27FC236}">
                <a16:creationId xmlns:a16="http://schemas.microsoft.com/office/drawing/2014/main" id="{6322670E-B43B-1A20-2F71-8A2DD4748F32}"/>
              </a:ext>
            </a:extLst>
          </p:cNvPr>
          <p:cNvSpPr txBox="1"/>
          <p:nvPr/>
        </p:nvSpPr>
        <p:spPr>
          <a:xfrm>
            <a:off x="6240411" y="2615394"/>
            <a:ext cx="1847038" cy="342018"/>
          </a:xfrm>
          <a:prstGeom prst="rect">
            <a:avLst/>
          </a:prstGeom>
          <a:noFill/>
        </p:spPr>
        <p:txBody>
          <a:bodyPr wrap="square" lIns="48387" tIns="24194" rIns="48387" bIns="24194" rtlCol="0" anchor="t">
            <a:spAutoFit/>
          </a:bodyPr>
          <a:lstStyle/>
          <a:p>
            <a:r>
              <a:rPr lang="tr-TR" sz="1905" b="1" dirty="0">
                <a:solidFill>
                  <a:srgbClr val="0000FF"/>
                </a:solidFill>
              </a:rPr>
              <a:t>134 </a:t>
            </a:r>
            <a:r>
              <a:rPr lang="tr-TR" sz="1905" b="1" dirty="0"/>
              <a:t>Seminer</a:t>
            </a:r>
            <a:endParaRPr lang="tr-TR" sz="2328" b="1" dirty="0"/>
          </a:p>
        </p:txBody>
      </p:sp>
      <p:sp>
        <p:nvSpPr>
          <p:cNvPr id="13" name="Metin kutusu 12">
            <a:extLst>
              <a:ext uri="{FF2B5EF4-FFF2-40B4-BE49-F238E27FC236}">
                <a16:creationId xmlns:a16="http://schemas.microsoft.com/office/drawing/2014/main" id="{A6B32611-C812-5823-F97C-8A02DBC54407}"/>
              </a:ext>
            </a:extLst>
          </p:cNvPr>
          <p:cNvSpPr txBox="1"/>
          <p:nvPr/>
        </p:nvSpPr>
        <p:spPr>
          <a:xfrm>
            <a:off x="6219363" y="3032645"/>
            <a:ext cx="1847038" cy="342018"/>
          </a:xfrm>
          <a:prstGeom prst="rect">
            <a:avLst/>
          </a:prstGeom>
          <a:noFill/>
        </p:spPr>
        <p:txBody>
          <a:bodyPr wrap="square" lIns="48387" tIns="24194" rIns="48387" bIns="24194" rtlCol="0" anchor="t">
            <a:spAutoFit/>
          </a:bodyPr>
          <a:lstStyle/>
          <a:p>
            <a:r>
              <a:rPr lang="tr-TR" sz="1905" b="1" dirty="0">
                <a:solidFill>
                  <a:srgbClr val="0000FF"/>
                </a:solidFill>
              </a:rPr>
              <a:t>176 </a:t>
            </a:r>
            <a:r>
              <a:rPr lang="tr-TR" sz="1693" b="1" dirty="0"/>
              <a:t>Profesyonel</a:t>
            </a:r>
            <a:endParaRPr lang="tr-TR" sz="2328" b="1" dirty="0"/>
          </a:p>
        </p:txBody>
      </p:sp>
      <p:sp>
        <p:nvSpPr>
          <p:cNvPr id="14" name="Metin kutusu 13">
            <a:extLst>
              <a:ext uri="{FF2B5EF4-FFF2-40B4-BE49-F238E27FC236}">
                <a16:creationId xmlns:a16="http://schemas.microsoft.com/office/drawing/2014/main" id="{9B0C85F5-F9CA-47F4-384C-DD8D8D441E7F}"/>
              </a:ext>
            </a:extLst>
          </p:cNvPr>
          <p:cNvSpPr txBox="1"/>
          <p:nvPr/>
        </p:nvSpPr>
        <p:spPr>
          <a:xfrm>
            <a:off x="5931489" y="3861603"/>
            <a:ext cx="2357387" cy="541303"/>
          </a:xfrm>
          <a:prstGeom prst="rect">
            <a:avLst/>
          </a:prstGeom>
          <a:noFill/>
        </p:spPr>
        <p:txBody>
          <a:bodyPr wrap="square" lIns="48387" tIns="24194" rIns="48387" bIns="24194" rtlCol="0" anchor="t">
            <a:spAutoFit/>
          </a:bodyPr>
          <a:lstStyle/>
          <a:p>
            <a:r>
              <a:rPr lang="tr-TR" sz="1600" b="1" dirty="0">
                <a:solidFill>
                  <a:srgbClr val="0000FF"/>
                </a:solidFill>
              </a:rPr>
              <a:t>Trakya Bölgesel Kariyer </a:t>
            </a:r>
            <a:endParaRPr lang="tr-TR" sz="1600" dirty="0">
              <a:solidFill>
                <a:srgbClr val="000000"/>
              </a:solidFill>
            </a:endParaRPr>
          </a:p>
          <a:p>
            <a:r>
              <a:rPr lang="tr-TR" sz="1600" b="1" dirty="0">
                <a:solidFill>
                  <a:srgbClr val="0000FF"/>
                </a:solidFill>
              </a:rPr>
              <a:t>Fuarı 2022 / Tekirdağ</a:t>
            </a:r>
            <a:endParaRPr lang="tr-TR" sz="1600" dirty="0"/>
          </a:p>
        </p:txBody>
      </p:sp>
      <p:sp>
        <p:nvSpPr>
          <p:cNvPr id="15" name="Metin kutusu 14">
            <a:extLst>
              <a:ext uri="{FF2B5EF4-FFF2-40B4-BE49-F238E27FC236}">
                <a16:creationId xmlns:a16="http://schemas.microsoft.com/office/drawing/2014/main" id="{A2F6CE9D-152A-28F3-AEFD-49967F0C21D1}"/>
              </a:ext>
            </a:extLst>
          </p:cNvPr>
          <p:cNvSpPr txBox="1"/>
          <p:nvPr/>
        </p:nvSpPr>
        <p:spPr>
          <a:xfrm>
            <a:off x="6154729" y="4500236"/>
            <a:ext cx="1847038" cy="342018"/>
          </a:xfrm>
          <a:prstGeom prst="rect">
            <a:avLst/>
          </a:prstGeom>
          <a:noFill/>
        </p:spPr>
        <p:txBody>
          <a:bodyPr wrap="square" lIns="48387" tIns="24194" rIns="48387" bIns="24194" rtlCol="0" anchor="t">
            <a:spAutoFit/>
          </a:bodyPr>
          <a:lstStyle/>
          <a:p>
            <a:r>
              <a:rPr lang="tr-TR" sz="1905" b="1" dirty="0">
                <a:solidFill>
                  <a:srgbClr val="0000FF"/>
                </a:solidFill>
              </a:rPr>
              <a:t>300 </a:t>
            </a:r>
            <a:r>
              <a:rPr lang="tr-TR" sz="1905" b="1" dirty="0"/>
              <a:t>İşveren</a:t>
            </a:r>
            <a:endParaRPr lang="tr-TR" sz="2328" b="1"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71</a:t>
            </a:fld>
            <a:endParaRPr lang="tr-TR"/>
          </a:p>
        </p:txBody>
      </p:sp>
      <p:pic>
        <p:nvPicPr>
          <p:cNvPr id="1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0" name="Dikdörtgen 19">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
        <p:nvSpPr>
          <p:cNvPr id="3" name="Dikdörtgen 2"/>
          <p:cNvSpPr/>
          <p:nvPr/>
        </p:nvSpPr>
        <p:spPr>
          <a:xfrm>
            <a:off x="262818" y="1526271"/>
            <a:ext cx="4572001" cy="3354765"/>
          </a:xfrm>
          <a:prstGeom prst="rect">
            <a:avLst/>
          </a:prstGeom>
        </p:spPr>
        <p:txBody>
          <a:bodyPr>
            <a:spAutoFit/>
          </a:bodyPr>
          <a:lstStyle/>
          <a:p>
            <a:pPr marL="95772" indent="-95772">
              <a:spcBef>
                <a:spcPts val="635"/>
              </a:spcBef>
              <a:spcAft>
                <a:spcPts val="635"/>
              </a:spcAft>
              <a:buClr>
                <a:srgbClr val="6666FF"/>
              </a:buClr>
            </a:pPr>
            <a:r>
              <a:rPr lang="tr-TR" sz="2400" b="1" dirty="0">
                <a:solidFill>
                  <a:schemeClr val="tx2"/>
                </a:solidFill>
              </a:rPr>
              <a:t>Düzenlediğimiz kariyer fuarı ve kariyer günleri </a:t>
            </a:r>
            <a:r>
              <a:rPr lang="tr-TR" sz="2400" dirty="0">
                <a:solidFill>
                  <a:schemeClr val="tx2"/>
                </a:solidFill>
              </a:rPr>
              <a:t>nedir? </a:t>
            </a:r>
          </a:p>
          <a:p>
            <a:pPr marL="140130" indent="-140130">
              <a:spcBef>
                <a:spcPts val="635"/>
              </a:spcBef>
              <a:spcAft>
                <a:spcPts val="635"/>
              </a:spcAft>
              <a:buClr>
                <a:srgbClr val="336699"/>
              </a:buClr>
              <a:buFont typeface="Wingdings" panose="05000000000000000000" pitchFamily="2" charset="2"/>
              <a:buChar char="§"/>
            </a:pPr>
            <a:r>
              <a:rPr lang="tr-TR" sz="2400" b="1" dirty="0">
                <a:sym typeface="Wingdings" panose="05000000000000000000" pitchFamily="2" charset="2"/>
              </a:rPr>
              <a:t>Kariyer Günleri</a:t>
            </a:r>
            <a:r>
              <a:rPr lang="tr-TR" sz="2400" dirty="0">
                <a:solidFill>
                  <a:srgbClr val="FF0000"/>
                </a:solidFill>
                <a:sym typeface="Wingdings" panose="05000000000000000000" pitchFamily="2" charset="2"/>
              </a:rPr>
              <a:t> </a:t>
            </a:r>
            <a:r>
              <a:rPr lang="tr-TR" sz="2400" b="1" i="1" dirty="0">
                <a:sym typeface="Wingdings" panose="05000000000000000000" pitchFamily="2" charset="2"/>
              </a:rPr>
              <a:t>Seminerler</a:t>
            </a:r>
            <a:r>
              <a:rPr lang="tr-TR" sz="2400" dirty="0">
                <a:sym typeface="Wingdings" panose="05000000000000000000" pitchFamily="2" charset="2"/>
              </a:rPr>
              <a:t>, atölye çalışmaları düzenlenir. </a:t>
            </a:r>
            <a:endParaRPr lang="tr-TR" sz="2400" dirty="0"/>
          </a:p>
          <a:p>
            <a:pPr marL="140130" indent="-140130">
              <a:spcBef>
                <a:spcPts val="635"/>
              </a:spcBef>
              <a:spcAft>
                <a:spcPts val="635"/>
              </a:spcAft>
              <a:buClr>
                <a:srgbClr val="336699"/>
              </a:buClr>
              <a:buFont typeface="Wingdings" panose="05000000000000000000" pitchFamily="2" charset="2"/>
              <a:buChar char="§"/>
            </a:pPr>
            <a:r>
              <a:rPr lang="tr-TR" sz="2400" b="1" dirty="0">
                <a:sym typeface="Wingdings" panose="05000000000000000000" pitchFamily="2" charset="2"/>
              </a:rPr>
              <a:t>Kariyer Fuarı </a:t>
            </a:r>
            <a:r>
              <a:rPr lang="tr-TR" sz="2400" dirty="0">
                <a:solidFill>
                  <a:srgbClr val="FF0000"/>
                </a:solidFill>
                <a:sym typeface="Wingdings" panose="05000000000000000000" pitchFamily="2" charset="2"/>
              </a:rPr>
              <a:t> </a:t>
            </a:r>
            <a:r>
              <a:rPr lang="tr-TR" sz="2400" dirty="0">
                <a:sym typeface="Wingdings" panose="05000000000000000000" pitchFamily="2" charset="2"/>
              </a:rPr>
              <a:t>İşverenlerin </a:t>
            </a:r>
            <a:r>
              <a:rPr lang="tr-TR" sz="2400" b="1" dirty="0">
                <a:sym typeface="Wingdings" panose="05000000000000000000" pitchFamily="2" charset="2"/>
              </a:rPr>
              <a:t>İnsan Kaynakları uzmanları</a:t>
            </a:r>
            <a:r>
              <a:rPr lang="tr-TR" sz="2400" dirty="0">
                <a:sym typeface="Wingdings" panose="05000000000000000000" pitchFamily="2" charset="2"/>
              </a:rPr>
              <a:t> gün boyunca öğrencilerimizle buluşuyor. </a:t>
            </a:r>
            <a:endParaRPr lang="tr-TR" sz="2400" dirty="0">
              <a:solidFill>
                <a:schemeClr val="tx1">
                  <a:lumMod val="75000"/>
                  <a:lumOff val="25000"/>
                </a:schemeClr>
              </a:solidFill>
            </a:endParaRPr>
          </a:p>
        </p:txBody>
      </p:sp>
    </p:spTree>
    <p:extLst>
      <p:ext uri="{BB962C8B-B14F-4D97-AF65-F5344CB8AC3E}">
        <p14:creationId xmlns:p14="http://schemas.microsoft.com/office/powerpoint/2010/main" val="795182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E80FF8B-F302-0D23-82EF-A57088E22CB6}"/>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789DAF5E-D1DF-1615-23A8-3034EF37961F}"/>
              </a:ext>
            </a:extLst>
          </p:cNvPr>
          <p:cNvSpPr/>
          <p:nvPr/>
        </p:nvSpPr>
        <p:spPr>
          <a:xfrm>
            <a:off x="215139" y="1462765"/>
            <a:ext cx="5311440" cy="4278032"/>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"Mezun Kürsüsü" programınız </a:t>
            </a:r>
            <a:r>
              <a:rPr lang="tr-TR" sz="2000" dirty="0">
                <a:solidFill>
                  <a:schemeClr val="tx2"/>
                </a:solidFill>
              </a:rPr>
              <a:t>hakkında bilgi verir misiniz?  </a:t>
            </a:r>
          </a:p>
          <a:p>
            <a:pPr marL="241950" indent="-24195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Merkezimiz</a:t>
            </a:r>
            <a:r>
              <a:rPr lang="tr-TR" sz="2000" dirty="0">
                <a:ea typeface="+mn-lt"/>
                <a:cs typeface="+mn-lt"/>
                <a:sym typeface="Wingdings" panose="05000000000000000000" pitchFamily="2" charset="2"/>
              </a:rPr>
              <a:t> bünyesinde </a:t>
            </a:r>
            <a:r>
              <a:rPr lang="tr-TR" sz="2000" b="1" dirty="0">
                <a:ea typeface="+mn-lt"/>
                <a:cs typeface="+mn-lt"/>
                <a:sym typeface="Wingdings" panose="05000000000000000000" pitchFamily="2" charset="2"/>
              </a:rPr>
              <a:t>Kırklareli Üniversitesi Mezunlar Ofisi </a:t>
            </a:r>
            <a:r>
              <a:rPr lang="tr-TR" sz="2000" dirty="0">
                <a:ea typeface="+mn-lt"/>
                <a:cs typeface="+mn-lt"/>
                <a:sym typeface="Wingdings" panose="05000000000000000000" pitchFamily="2" charset="2"/>
              </a:rPr>
              <a:t>faaliyet göstermektedir. </a:t>
            </a:r>
            <a:endParaRPr lang="tr-TR" sz="2000" dirty="0">
              <a:ea typeface="+mn-lt"/>
              <a:cs typeface="+mn-lt"/>
            </a:endParaRPr>
          </a:p>
          <a:p>
            <a:pPr marL="241950" indent="-241950">
              <a:spcBef>
                <a:spcPts val="635"/>
              </a:spcBef>
              <a:spcAft>
                <a:spcPts val="635"/>
              </a:spcAft>
              <a:buClr>
                <a:srgbClr val="336699"/>
              </a:buClr>
              <a:buFont typeface="Wingdings" panose="05000000000000000000" pitchFamily="2" charset="2"/>
              <a:buChar char="§"/>
            </a:pPr>
            <a:r>
              <a:rPr lang="tr-TR" sz="2000" b="1" dirty="0">
                <a:ea typeface="+mn-lt"/>
                <a:cs typeface="+mn-lt"/>
              </a:rPr>
              <a:t>Mezun </a:t>
            </a:r>
            <a:r>
              <a:rPr lang="tr-TR" sz="2000" dirty="0">
                <a:ea typeface="+mn-lt"/>
                <a:cs typeface="+mn-lt"/>
              </a:rPr>
              <a:t>öğrencilerimizle </a:t>
            </a:r>
            <a:r>
              <a:rPr lang="tr-TR" sz="2000" b="1" dirty="0">
                <a:ea typeface="+mn-lt"/>
                <a:cs typeface="+mn-lt"/>
              </a:rPr>
              <a:t>mevcut öğrencilerimizi buluşturan </a:t>
            </a:r>
            <a:r>
              <a:rPr lang="tr-TR" sz="2000" dirty="0">
                <a:ea typeface="+mn-lt"/>
                <a:cs typeface="+mn-lt"/>
              </a:rPr>
              <a:t>bir etkinlik.</a:t>
            </a:r>
            <a:r>
              <a:rPr lang="tr-TR" sz="2000" b="1" dirty="0">
                <a:ea typeface="+mn-lt"/>
                <a:cs typeface="+mn-lt"/>
              </a:rPr>
              <a:t> Tecrübe </a:t>
            </a:r>
            <a:r>
              <a:rPr lang="tr-TR" sz="2000" dirty="0">
                <a:ea typeface="+mn-lt"/>
                <a:cs typeface="+mn-lt"/>
              </a:rPr>
              <a:t>paylaşımı,</a:t>
            </a:r>
            <a:r>
              <a:rPr lang="tr-TR" sz="2000" b="1" dirty="0">
                <a:ea typeface="+mn-lt"/>
                <a:cs typeface="+mn-lt"/>
              </a:rPr>
              <a:t> </a:t>
            </a:r>
            <a:r>
              <a:rPr lang="tr-TR" sz="2000" dirty="0">
                <a:ea typeface="+mn-lt"/>
                <a:cs typeface="+mn-lt"/>
              </a:rPr>
              <a:t>üniversite ile öğrenci/mezun arasında </a:t>
            </a:r>
            <a:r>
              <a:rPr lang="tr-TR" sz="2000" b="1" dirty="0">
                <a:ea typeface="+mn-lt"/>
                <a:cs typeface="+mn-lt"/>
              </a:rPr>
              <a:t>bağ, </a:t>
            </a:r>
            <a:r>
              <a:rPr lang="tr-TR" sz="2000" dirty="0" err="1">
                <a:ea typeface="+mn-lt"/>
                <a:cs typeface="+mn-lt"/>
              </a:rPr>
              <a:t>KLÜ’lü</a:t>
            </a:r>
            <a:r>
              <a:rPr lang="tr-TR" sz="2000" dirty="0">
                <a:ea typeface="+mn-lt"/>
                <a:cs typeface="+mn-lt"/>
              </a:rPr>
              <a:t> olmaya dair </a:t>
            </a:r>
            <a:r>
              <a:rPr lang="tr-TR" sz="2000" b="1" dirty="0">
                <a:ea typeface="+mn-lt"/>
                <a:cs typeface="+mn-lt"/>
              </a:rPr>
              <a:t>bilinç ve kimlik.</a:t>
            </a: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İlk kez </a:t>
            </a:r>
            <a:r>
              <a:rPr lang="tr-TR" sz="2000" b="1" dirty="0">
                <a:ea typeface="+mn-lt"/>
                <a:cs typeface="+mn-lt"/>
              </a:rPr>
              <a:t>Mayıs 2022’de </a:t>
            </a:r>
            <a:r>
              <a:rPr lang="tr-TR" sz="2000" dirty="0" err="1">
                <a:ea typeface="+mn-lt"/>
                <a:cs typeface="+mn-lt"/>
              </a:rPr>
              <a:t>düzenendi</a:t>
            </a:r>
            <a:r>
              <a:rPr lang="tr-TR" sz="2000" dirty="0">
                <a:ea typeface="+mn-lt"/>
                <a:cs typeface="+mn-lt"/>
              </a:rPr>
              <a:t>.</a:t>
            </a:r>
            <a:r>
              <a:rPr lang="tr-TR" sz="2000" b="1" dirty="0">
                <a:ea typeface="+mn-lt"/>
                <a:cs typeface="+mn-lt"/>
              </a:rPr>
              <a:t> </a:t>
            </a:r>
            <a:r>
              <a:rPr lang="tr-TR" sz="2000" dirty="0">
                <a:ea typeface="+mn-lt"/>
                <a:cs typeface="+mn-lt"/>
              </a:rPr>
              <a:t>Yılda </a:t>
            </a:r>
            <a:r>
              <a:rPr lang="tr-TR" sz="2000" b="1" dirty="0">
                <a:ea typeface="+mn-lt"/>
                <a:cs typeface="+mn-lt"/>
              </a:rPr>
              <a:t>2 kez, </a:t>
            </a:r>
            <a:r>
              <a:rPr lang="tr-TR" sz="2000" dirty="0">
                <a:ea typeface="+mn-lt"/>
                <a:cs typeface="+mn-lt"/>
              </a:rPr>
              <a:t>her </a:t>
            </a:r>
            <a:r>
              <a:rPr lang="tr-TR" sz="2000" b="1" dirty="0">
                <a:ea typeface="+mn-lt"/>
                <a:cs typeface="+mn-lt"/>
              </a:rPr>
              <a:t>Mayıs ve Aralık </a:t>
            </a:r>
            <a:r>
              <a:rPr lang="tr-TR" sz="2000" dirty="0">
                <a:ea typeface="+mn-lt"/>
                <a:cs typeface="+mn-lt"/>
              </a:rPr>
              <a:t>döneminde organize edilecek.</a:t>
            </a:r>
            <a:endParaRPr lang="tr-TR" sz="2000" b="1" dirty="0">
              <a:solidFill>
                <a:srgbClr val="000000"/>
              </a:solidFill>
            </a:endParaRPr>
          </a:p>
          <a:p>
            <a:pPr marL="241950" indent="-241950">
              <a:spcBef>
                <a:spcPts val="635"/>
              </a:spcBef>
              <a:spcAft>
                <a:spcPts val="635"/>
              </a:spcAft>
              <a:buClr>
                <a:srgbClr val="9999FF"/>
              </a:buClr>
              <a:buFont typeface="Arial" panose="05000000000000000000" pitchFamily="2" charset="2"/>
              <a:buChar char="•"/>
            </a:pPr>
            <a:endParaRPr lang="tr-TR" sz="1482" b="1" dirty="0">
              <a:solidFill>
                <a:srgbClr val="000000"/>
              </a:solidFill>
            </a:endParaRPr>
          </a:p>
        </p:txBody>
      </p:sp>
      <p:sp>
        <p:nvSpPr>
          <p:cNvPr id="11" name="Metin kutusu 10">
            <a:extLst>
              <a:ext uri="{FF2B5EF4-FFF2-40B4-BE49-F238E27FC236}">
                <a16:creationId xmlns:a16="http://schemas.microsoft.com/office/drawing/2014/main" id="{4BE1C40C-C7A2-A126-EE1C-34C9C798328F}"/>
              </a:ext>
            </a:extLst>
          </p:cNvPr>
          <p:cNvSpPr txBox="1"/>
          <p:nvPr/>
        </p:nvSpPr>
        <p:spPr>
          <a:xfrm>
            <a:off x="6321136" y="1994167"/>
            <a:ext cx="1830320" cy="553935"/>
          </a:xfrm>
          <a:prstGeom prst="rect">
            <a:avLst/>
          </a:prstGeom>
          <a:noFill/>
        </p:spPr>
        <p:txBody>
          <a:bodyPr wrap="square" lIns="48387" tIns="24194" rIns="48387" bIns="24194" rtlCol="0" anchor="t">
            <a:spAutoFit/>
          </a:bodyPr>
          <a:lstStyle/>
          <a:p>
            <a:r>
              <a:rPr lang="tr-TR" b="1" dirty="0">
                <a:ea typeface="+mn-lt"/>
                <a:cs typeface="+mn-lt"/>
              </a:rPr>
              <a:t>Mezun Kürsüsü</a:t>
            </a:r>
            <a:endParaRPr lang="tr-TR" dirty="0">
              <a:ea typeface="+mn-lt"/>
              <a:cs typeface="+mn-lt"/>
            </a:endParaRPr>
          </a:p>
          <a:p>
            <a:endParaRPr lang="tr-TR" sz="1482" b="1" dirty="0">
              <a:solidFill>
                <a:srgbClr val="0000FF"/>
              </a:solidFill>
            </a:endParaRPr>
          </a:p>
        </p:txBody>
      </p:sp>
      <p:sp>
        <p:nvSpPr>
          <p:cNvPr id="12" name="Metin kutusu 11">
            <a:extLst>
              <a:ext uri="{FF2B5EF4-FFF2-40B4-BE49-F238E27FC236}">
                <a16:creationId xmlns:a16="http://schemas.microsoft.com/office/drawing/2014/main" id="{6A4C2723-B2DB-0FD8-54B2-525589948DD0}"/>
              </a:ext>
            </a:extLst>
          </p:cNvPr>
          <p:cNvSpPr txBox="1"/>
          <p:nvPr/>
        </p:nvSpPr>
        <p:spPr>
          <a:xfrm>
            <a:off x="6444208" y="2262748"/>
            <a:ext cx="1847038" cy="635175"/>
          </a:xfrm>
          <a:prstGeom prst="rect">
            <a:avLst/>
          </a:prstGeom>
          <a:noFill/>
        </p:spPr>
        <p:txBody>
          <a:bodyPr wrap="square" lIns="48387" tIns="24194" rIns="48387" bIns="24194" rtlCol="0" anchor="t">
            <a:spAutoFit/>
          </a:bodyPr>
          <a:lstStyle/>
          <a:p>
            <a:r>
              <a:rPr lang="tr-TR" sz="1905" b="1" dirty="0">
                <a:solidFill>
                  <a:srgbClr val="262626"/>
                </a:solidFill>
                <a:ea typeface="+mn-lt"/>
                <a:cs typeface="+mn-lt"/>
              </a:rPr>
              <a:t>MAYIS 2022</a:t>
            </a:r>
            <a:endParaRPr lang="tr-TR" sz="1085" dirty="0">
              <a:solidFill>
                <a:srgbClr val="262626"/>
              </a:solidFill>
            </a:endParaRPr>
          </a:p>
          <a:p>
            <a:endParaRPr lang="tr-TR" sz="1905" b="1" dirty="0">
              <a:solidFill>
                <a:srgbClr val="262626"/>
              </a:solidFill>
            </a:endParaRPr>
          </a:p>
        </p:txBody>
      </p:sp>
      <p:sp>
        <p:nvSpPr>
          <p:cNvPr id="13" name="Metin kutusu 12">
            <a:extLst>
              <a:ext uri="{FF2B5EF4-FFF2-40B4-BE49-F238E27FC236}">
                <a16:creationId xmlns:a16="http://schemas.microsoft.com/office/drawing/2014/main" id="{651D7171-689D-8C8C-630C-F0A996591F05}"/>
              </a:ext>
            </a:extLst>
          </p:cNvPr>
          <p:cNvSpPr txBox="1"/>
          <p:nvPr/>
        </p:nvSpPr>
        <p:spPr>
          <a:xfrm>
            <a:off x="6696882" y="2587946"/>
            <a:ext cx="799807" cy="586380"/>
          </a:xfrm>
          <a:prstGeom prst="rect">
            <a:avLst/>
          </a:prstGeom>
          <a:noFill/>
        </p:spPr>
        <p:txBody>
          <a:bodyPr wrap="square" lIns="48387" tIns="24194" rIns="48387" bIns="24194" rtlCol="0" anchor="t">
            <a:spAutoFit/>
          </a:bodyPr>
          <a:lstStyle/>
          <a:p>
            <a:r>
              <a:rPr lang="tr-TR" sz="3493" b="1" dirty="0">
                <a:solidFill>
                  <a:schemeClr val="tx1">
                    <a:lumMod val="85000"/>
                    <a:lumOff val="15000"/>
                  </a:schemeClr>
                </a:solidFill>
              </a:rPr>
              <a:t>64</a:t>
            </a:r>
            <a:endParaRPr lang="tr-TR" sz="3493" dirty="0">
              <a:solidFill>
                <a:schemeClr val="tx1">
                  <a:lumMod val="85000"/>
                  <a:lumOff val="15000"/>
                </a:schemeClr>
              </a:solidFill>
            </a:endParaRPr>
          </a:p>
        </p:txBody>
      </p:sp>
      <p:sp>
        <p:nvSpPr>
          <p:cNvPr id="14" name="Metin kutusu 13">
            <a:extLst>
              <a:ext uri="{FF2B5EF4-FFF2-40B4-BE49-F238E27FC236}">
                <a16:creationId xmlns:a16="http://schemas.microsoft.com/office/drawing/2014/main" id="{2635DE23-F9D5-2603-99AE-99A18F720C10}"/>
              </a:ext>
            </a:extLst>
          </p:cNvPr>
          <p:cNvSpPr txBox="1"/>
          <p:nvPr/>
        </p:nvSpPr>
        <p:spPr>
          <a:xfrm>
            <a:off x="6696536" y="3096735"/>
            <a:ext cx="749796" cy="276936"/>
          </a:xfrm>
          <a:prstGeom prst="rect">
            <a:avLst/>
          </a:prstGeom>
          <a:noFill/>
        </p:spPr>
        <p:txBody>
          <a:bodyPr wrap="square" lIns="48387" tIns="24194" rIns="48387" bIns="24194" rtlCol="0" anchor="t">
            <a:spAutoFit/>
          </a:bodyPr>
          <a:lstStyle/>
          <a:p>
            <a:r>
              <a:rPr lang="tr-TR" sz="1482" b="1" dirty="0">
                <a:solidFill>
                  <a:srgbClr val="0000FF"/>
                </a:solidFill>
              </a:rPr>
              <a:t>Mezun</a:t>
            </a:r>
            <a:endParaRPr lang="tr-TR" sz="953" dirty="0"/>
          </a:p>
        </p:txBody>
      </p:sp>
      <p:sp>
        <p:nvSpPr>
          <p:cNvPr id="15" name="Metin kutusu 14">
            <a:extLst>
              <a:ext uri="{FF2B5EF4-FFF2-40B4-BE49-F238E27FC236}">
                <a16:creationId xmlns:a16="http://schemas.microsoft.com/office/drawing/2014/main" id="{86524A6B-64D9-6613-C3EC-639EA53C241A}"/>
              </a:ext>
            </a:extLst>
          </p:cNvPr>
          <p:cNvSpPr txBox="1"/>
          <p:nvPr/>
        </p:nvSpPr>
        <p:spPr>
          <a:xfrm>
            <a:off x="6696882" y="3443209"/>
            <a:ext cx="836551" cy="586380"/>
          </a:xfrm>
          <a:prstGeom prst="rect">
            <a:avLst/>
          </a:prstGeom>
          <a:noFill/>
        </p:spPr>
        <p:txBody>
          <a:bodyPr wrap="square" lIns="48387" tIns="24194" rIns="48387" bIns="24194" rtlCol="0" anchor="t">
            <a:spAutoFit/>
          </a:bodyPr>
          <a:lstStyle/>
          <a:p>
            <a:r>
              <a:rPr lang="tr-TR" sz="3493" b="1" dirty="0">
                <a:solidFill>
                  <a:schemeClr val="tx1">
                    <a:lumMod val="85000"/>
                    <a:lumOff val="15000"/>
                  </a:schemeClr>
                </a:solidFill>
              </a:rPr>
              <a:t>34</a:t>
            </a:r>
          </a:p>
        </p:txBody>
      </p:sp>
      <p:sp>
        <p:nvSpPr>
          <p:cNvPr id="16" name="Metin kutusu 15">
            <a:extLst>
              <a:ext uri="{FF2B5EF4-FFF2-40B4-BE49-F238E27FC236}">
                <a16:creationId xmlns:a16="http://schemas.microsoft.com/office/drawing/2014/main" id="{A108291C-283F-3535-A24A-B40DCF6A5D80}"/>
              </a:ext>
            </a:extLst>
          </p:cNvPr>
          <p:cNvSpPr txBox="1"/>
          <p:nvPr/>
        </p:nvSpPr>
        <p:spPr>
          <a:xfrm>
            <a:off x="6641168" y="4021536"/>
            <a:ext cx="749796" cy="276936"/>
          </a:xfrm>
          <a:prstGeom prst="rect">
            <a:avLst/>
          </a:prstGeom>
          <a:noFill/>
        </p:spPr>
        <p:txBody>
          <a:bodyPr wrap="square" lIns="48387" tIns="24194" rIns="48387" bIns="24194" rtlCol="0" anchor="t">
            <a:spAutoFit/>
          </a:bodyPr>
          <a:lstStyle/>
          <a:p>
            <a:r>
              <a:rPr lang="tr-TR" sz="1482" b="1" dirty="0">
                <a:solidFill>
                  <a:srgbClr val="0000FF"/>
                </a:solidFill>
              </a:rPr>
              <a:t>Etkinlik</a:t>
            </a:r>
            <a:endParaRPr lang="tr-TR" sz="953"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72</a:t>
            </a:fld>
            <a:endParaRPr lang="tr-TR"/>
          </a:p>
        </p:txBody>
      </p:sp>
      <p:pic>
        <p:nvPicPr>
          <p:cNvPr id="1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1" name="Dikdörtgen 20">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820941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273811C-1DED-46CC-C2A7-BB2D82E17211}"/>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F461769C-B136-1BE4-6AC1-7D6B227D0C99}"/>
              </a:ext>
            </a:extLst>
          </p:cNvPr>
          <p:cNvSpPr/>
          <p:nvPr/>
        </p:nvSpPr>
        <p:spPr>
          <a:xfrm>
            <a:off x="465591" y="1526836"/>
            <a:ext cx="5114522" cy="2049408"/>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Teknik Geziler</a:t>
            </a:r>
            <a:endParaRPr lang="tr-TR" sz="2000" dirty="0">
              <a:solidFill>
                <a:schemeClr val="tx2"/>
              </a:solidFill>
            </a:endParaRP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Bu yıl, </a:t>
            </a:r>
            <a:r>
              <a:rPr lang="tr-TR" sz="2000" b="1" dirty="0">
                <a:ea typeface="+mn-lt"/>
                <a:cs typeface="+mn-lt"/>
              </a:rPr>
              <a:t>Teknik Geziler </a:t>
            </a:r>
            <a:r>
              <a:rPr lang="tr-TR" sz="2000" dirty="0">
                <a:ea typeface="+mn-lt"/>
                <a:cs typeface="+mn-lt"/>
              </a:rPr>
              <a:t>merkezileştirdik. </a:t>
            </a:r>
          </a:p>
          <a:p>
            <a:pPr marL="241950" indent="-241950">
              <a:spcBef>
                <a:spcPts val="635"/>
              </a:spcBef>
              <a:spcAft>
                <a:spcPts val="635"/>
              </a:spcAft>
              <a:buClr>
                <a:srgbClr val="336699"/>
              </a:buClr>
              <a:buFont typeface="Wingdings" panose="05000000000000000000" pitchFamily="2" charset="2"/>
              <a:buChar char="§"/>
            </a:pPr>
            <a:r>
              <a:rPr lang="tr-TR" sz="2000" b="1" dirty="0">
                <a:ea typeface="+mn-lt"/>
                <a:cs typeface="+mn-lt"/>
              </a:rPr>
              <a:t>Üniversite geneline yayılacak.</a:t>
            </a:r>
            <a:endParaRPr lang="tr-TR" sz="2000" dirty="0"/>
          </a:p>
          <a:p>
            <a:pPr marL="241950" indent="-241950">
              <a:spcBef>
                <a:spcPts val="635"/>
              </a:spcBef>
              <a:spcAft>
                <a:spcPts val="635"/>
              </a:spcAft>
              <a:buClr>
                <a:srgbClr val="336699"/>
              </a:buClr>
              <a:buFont typeface="Wingdings" panose="05000000000000000000" pitchFamily="2" charset="2"/>
              <a:buChar char="§"/>
            </a:pPr>
            <a:r>
              <a:rPr lang="tr-TR" sz="2000" b="1" dirty="0">
                <a:solidFill>
                  <a:srgbClr val="000000"/>
                </a:solidFill>
              </a:rPr>
              <a:t>2022-2023 eğitim öğretim yılı için 34 teknik gezi planlanıyor. </a:t>
            </a:r>
          </a:p>
        </p:txBody>
      </p:sp>
      <p:sp>
        <p:nvSpPr>
          <p:cNvPr id="2" name="Slayt Numarası Yer Tutucusu 1"/>
          <p:cNvSpPr>
            <a:spLocks noGrp="1"/>
          </p:cNvSpPr>
          <p:nvPr>
            <p:ph type="sldNum" sz="quarter" idx="12"/>
          </p:nvPr>
        </p:nvSpPr>
        <p:spPr/>
        <p:txBody>
          <a:bodyPr/>
          <a:lstStyle/>
          <a:p>
            <a:fld id="{F302176B-0E47-46AC-8F43-DAB4B8A37D06}" type="slidenum">
              <a:rPr lang="tr-TR" smtClean="0"/>
              <a:t>73</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5" name="Dikdörtgen 14">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
        <p:nvSpPr>
          <p:cNvPr id="16" name="Dikdörtgen 28">
            <a:extLst>
              <a:ext uri="{FF2B5EF4-FFF2-40B4-BE49-F238E27FC236}">
                <a16:creationId xmlns:a16="http://schemas.microsoft.com/office/drawing/2014/main" id="{3C54A472-C34C-3D4D-202F-5DBAB0CFFE47}"/>
              </a:ext>
            </a:extLst>
          </p:cNvPr>
          <p:cNvSpPr/>
          <p:nvPr/>
        </p:nvSpPr>
        <p:spPr>
          <a:xfrm>
            <a:off x="465590" y="3904303"/>
            <a:ext cx="6194641" cy="2505559"/>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"Girişimcilik ve Yenilikçilik" </a:t>
            </a:r>
            <a:r>
              <a:rPr lang="tr-TR" sz="2000" dirty="0">
                <a:solidFill>
                  <a:schemeClr val="tx2"/>
                </a:solidFill>
              </a:rPr>
              <a:t>temalı faaliyetleriniz var mı? </a:t>
            </a:r>
            <a:r>
              <a:rPr lang="tr-TR" sz="2000" dirty="0">
                <a:solidFill>
                  <a:schemeClr val="bg1">
                    <a:lumMod val="65000"/>
                  </a:schemeClr>
                </a:solidFill>
              </a:rPr>
              <a:t> </a:t>
            </a:r>
          </a:p>
          <a:p>
            <a:pPr marL="241950" indent="-24195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Merkezimiz</a:t>
            </a:r>
            <a:r>
              <a:rPr lang="tr-TR" sz="2000" dirty="0">
                <a:ea typeface="+mn-lt"/>
                <a:cs typeface="+mn-lt"/>
                <a:sym typeface="Wingdings" panose="05000000000000000000" pitchFamily="2" charset="2"/>
              </a:rPr>
              <a:t> bünyesinde faaliyet gösteren </a:t>
            </a:r>
            <a:r>
              <a:rPr lang="tr-TR" sz="2000" b="1" dirty="0">
                <a:ea typeface="+mn-lt"/>
                <a:cs typeface="+mn-lt"/>
                <a:sym typeface="Wingdings" panose="05000000000000000000" pitchFamily="2" charset="2"/>
              </a:rPr>
              <a:t>Girişimcilik ve Yenilikçilik Ofisi </a:t>
            </a:r>
            <a:r>
              <a:rPr lang="tr-TR" sz="2000" dirty="0">
                <a:ea typeface="+mn-lt"/>
                <a:cs typeface="+mn-lt"/>
                <a:sym typeface="Wingdings" panose="05000000000000000000" pitchFamily="2" charset="2"/>
              </a:rPr>
              <a:t>tarafından</a:t>
            </a:r>
            <a:r>
              <a:rPr lang="tr-TR" sz="2000" b="1" dirty="0">
                <a:ea typeface="+mn-lt"/>
                <a:cs typeface="+mn-lt"/>
                <a:sym typeface="Wingdings" panose="05000000000000000000" pitchFamily="2" charset="2"/>
              </a:rPr>
              <a:t> Güz 2022 </a:t>
            </a:r>
            <a:r>
              <a:rPr lang="tr-TR" sz="2000" dirty="0">
                <a:ea typeface="+mn-lt"/>
                <a:cs typeface="+mn-lt"/>
                <a:sym typeface="Wingdings" panose="05000000000000000000" pitchFamily="2" charset="2"/>
              </a:rPr>
              <a:t>döneminden itibaren girişimcilik ve yenilikçilik temalı </a:t>
            </a:r>
            <a:r>
              <a:rPr lang="tr-TR" sz="2000" b="1" dirty="0">
                <a:ea typeface="+mn-lt"/>
                <a:cs typeface="+mn-lt"/>
                <a:sym typeface="Wingdings" panose="05000000000000000000" pitchFamily="2" charset="2"/>
              </a:rPr>
              <a:t>eğitimler ve etkinlikler </a:t>
            </a:r>
            <a:r>
              <a:rPr lang="tr-TR" sz="2000" dirty="0">
                <a:ea typeface="+mn-lt"/>
                <a:cs typeface="+mn-lt"/>
                <a:sym typeface="Wingdings" panose="05000000000000000000" pitchFamily="2" charset="2"/>
              </a:rPr>
              <a:t>düzenlenmeye başlanacaktır. </a:t>
            </a:r>
            <a:endParaRPr lang="tr-TR" sz="2000" dirty="0">
              <a:ea typeface="+mn-lt"/>
              <a:cs typeface="+mn-lt"/>
            </a:endParaRPr>
          </a:p>
          <a:p>
            <a:pPr marL="241950" indent="-241950">
              <a:spcBef>
                <a:spcPts val="635"/>
              </a:spcBef>
              <a:spcAft>
                <a:spcPts val="635"/>
              </a:spcAft>
              <a:buClr>
                <a:srgbClr val="9999FF"/>
              </a:buClr>
              <a:buFont typeface="Arial" panose="05000000000000000000" pitchFamily="2" charset="2"/>
              <a:buChar char="•"/>
            </a:pPr>
            <a:endParaRPr lang="tr-TR" sz="1482" dirty="0">
              <a:ea typeface="+mn-lt"/>
              <a:cs typeface="+mn-lt"/>
            </a:endParaRPr>
          </a:p>
          <a:p>
            <a:pPr marL="241950" indent="-241950">
              <a:spcBef>
                <a:spcPts val="635"/>
              </a:spcBef>
              <a:spcAft>
                <a:spcPts val="635"/>
              </a:spcAft>
              <a:buClr>
                <a:srgbClr val="9999FF"/>
              </a:buClr>
              <a:buFont typeface="Arial" panose="05000000000000000000" pitchFamily="2" charset="2"/>
              <a:buChar char="•"/>
            </a:pPr>
            <a:endParaRPr lang="tr-TR" sz="1482" b="1" dirty="0">
              <a:solidFill>
                <a:srgbClr val="000000"/>
              </a:solidFill>
            </a:endParaRPr>
          </a:p>
        </p:txBody>
      </p:sp>
    </p:spTree>
    <p:extLst>
      <p:ext uri="{BB962C8B-B14F-4D97-AF65-F5344CB8AC3E}">
        <p14:creationId xmlns:p14="http://schemas.microsoft.com/office/powerpoint/2010/main" val="2395906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ECA2E49-8CE7-F636-0C3E-E8C2CA257977}"/>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F63ADA9B-EC81-0F7D-4A1F-C751ADD25B82}"/>
              </a:ext>
            </a:extLst>
          </p:cNvPr>
          <p:cNvSpPr/>
          <p:nvPr/>
        </p:nvSpPr>
        <p:spPr>
          <a:xfrm>
            <a:off x="282636" y="1729056"/>
            <a:ext cx="4541392" cy="3703707"/>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yetenekkapisi.org ve </a:t>
            </a:r>
            <a:r>
              <a:rPr lang="tr-TR" sz="2000" b="1" dirty="0" err="1">
                <a:solidFill>
                  <a:schemeClr val="tx2"/>
                </a:solidFill>
              </a:rPr>
              <a:t>kariyerkapisi.cbiko.gov.tr’ye</a:t>
            </a:r>
            <a:r>
              <a:rPr lang="tr-TR" sz="2000" b="1" dirty="0">
                <a:solidFill>
                  <a:schemeClr val="tx2"/>
                </a:solidFill>
              </a:rPr>
              <a:t> neden bir an önce kaydolmanız lazım? </a:t>
            </a:r>
            <a:r>
              <a:rPr lang="tr-TR" sz="2000" dirty="0">
                <a:solidFill>
                  <a:schemeClr val="tx2"/>
                </a:solidFill>
              </a:rPr>
              <a:t>  </a:t>
            </a:r>
          </a:p>
          <a:p>
            <a:pPr marL="140130" indent="-140130">
              <a:spcBef>
                <a:spcPts val="318"/>
              </a:spcBef>
              <a:spcAft>
                <a:spcPts val="318"/>
              </a:spcAft>
              <a:buClr>
                <a:srgbClr val="336699"/>
              </a:buClr>
              <a:buFont typeface="Wingdings" panose="05000000000000000000" pitchFamily="2" charset="2"/>
              <a:buChar char="§"/>
            </a:pPr>
            <a:r>
              <a:rPr lang="tr-TR" sz="2000" b="1" dirty="0">
                <a:sym typeface="Wingdings" panose="05000000000000000000" pitchFamily="2" charset="2"/>
              </a:rPr>
              <a:t>Yetenekkapisi.org</a:t>
            </a:r>
            <a:endParaRPr lang="tr-TR" sz="2000" b="1" dirty="0"/>
          </a:p>
          <a:p>
            <a:pPr>
              <a:spcBef>
                <a:spcPts val="318"/>
              </a:spcBef>
              <a:spcAft>
                <a:spcPts val="318"/>
              </a:spcAft>
              <a:buClr>
                <a:srgbClr val="9999FF"/>
              </a:buClr>
            </a:pPr>
            <a:r>
              <a:rPr lang="tr-TR" sz="2000" dirty="0">
                <a:sym typeface="Wingdings" panose="05000000000000000000" pitchFamily="2" charset="2"/>
              </a:rPr>
              <a:t>	İş ve staj ilanları</a:t>
            </a:r>
          </a:p>
          <a:p>
            <a:pPr>
              <a:spcBef>
                <a:spcPts val="318"/>
              </a:spcBef>
              <a:spcAft>
                <a:spcPts val="318"/>
              </a:spcAft>
              <a:buClr>
                <a:srgbClr val="9999FF"/>
              </a:buClr>
            </a:pPr>
            <a:r>
              <a:rPr lang="tr-TR" sz="2000" dirty="0">
                <a:sym typeface="Wingdings" panose="05000000000000000000" pitchFamily="2" charset="2"/>
              </a:rPr>
              <a:t>	Ödüllü proje yarışmaları</a:t>
            </a:r>
          </a:p>
          <a:p>
            <a:pPr>
              <a:spcBef>
                <a:spcPts val="318"/>
              </a:spcBef>
              <a:spcAft>
                <a:spcPts val="318"/>
              </a:spcAft>
              <a:buClr>
                <a:srgbClr val="9999FF"/>
              </a:buClr>
            </a:pPr>
            <a:r>
              <a:rPr lang="tr-TR" sz="2000" dirty="0">
                <a:sym typeface="Wingdings" panose="05000000000000000000" pitchFamily="2" charset="2"/>
              </a:rPr>
              <a:t>	Eğitim ve etkinlik programları </a:t>
            </a:r>
          </a:p>
          <a:p>
            <a:pPr marL="140130" indent="-140130">
              <a:spcBef>
                <a:spcPts val="318"/>
              </a:spcBef>
              <a:spcAft>
                <a:spcPts val="318"/>
              </a:spcAft>
              <a:buClr>
                <a:srgbClr val="336699"/>
              </a:buClr>
              <a:buFont typeface="Wingdings" panose="05000000000000000000" pitchFamily="2" charset="2"/>
              <a:buChar char="§"/>
            </a:pPr>
            <a:r>
              <a:rPr lang="tr-TR" sz="2000" b="1" dirty="0">
                <a:sym typeface="Wingdings" panose="05000000000000000000" pitchFamily="2" charset="2"/>
              </a:rPr>
              <a:t>Kariyerkapisi.cbiko.gov.tr</a:t>
            </a:r>
            <a:endParaRPr lang="tr-TR" sz="2000" b="1" dirty="0"/>
          </a:p>
          <a:p>
            <a:pPr>
              <a:spcBef>
                <a:spcPts val="318"/>
              </a:spcBef>
              <a:spcAft>
                <a:spcPts val="318"/>
              </a:spcAft>
              <a:buClr>
                <a:srgbClr val="9999FF"/>
              </a:buClr>
            </a:pPr>
            <a:r>
              <a:rPr lang="tr-TR" sz="2000" dirty="0">
                <a:sym typeface="Wingdings" panose="05000000000000000000" pitchFamily="2" charset="2"/>
              </a:rPr>
              <a:t>	Ulusal Staj Programı </a:t>
            </a:r>
          </a:p>
          <a:p>
            <a:pPr>
              <a:spcBef>
                <a:spcPts val="318"/>
              </a:spcBef>
              <a:spcAft>
                <a:spcPts val="318"/>
              </a:spcAft>
            </a:pPr>
            <a:r>
              <a:rPr lang="tr-TR" sz="2000" dirty="0">
                <a:sym typeface="Wingdings" panose="05000000000000000000" pitchFamily="2" charset="2"/>
              </a:rPr>
              <a:t>	Kamu İş İlanları </a:t>
            </a:r>
            <a:endParaRPr lang="tr-TR" sz="2000" dirty="0"/>
          </a:p>
        </p:txBody>
      </p:sp>
      <p:pic>
        <p:nvPicPr>
          <p:cNvPr id="10" name="Resim 9">
            <a:extLst>
              <a:ext uri="{FF2B5EF4-FFF2-40B4-BE49-F238E27FC236}">
                <a16:creationId xmlns:a16="http://schemas.microsoft.com/office/drawing/2014/main" id="{761F10B0-C643-211F-783E-4E6EF30F1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126" y="2671001"/>
            <a:ext cx="3277140" cy="493895"/>
          </a:xfrm>
          <a:prstGeom prst="rect">
            <a:avLst/>
          </a:prstGeom>
        </p:spPr>
      </p:pic>
      <p:pic>
        <p:nvPicPr>
          <p:cNvPr id="11" name="Resim 10">
            <a:extLst>
              <a:ext uri="{FF2B5EF4-FFF2-40B4-BE49-F238E27FC236}">
                <a16:creationId xmlns:a16="http://schemas.microsoft.com/office/drawing/2014/main" id="{B87EC902-0741-54D3-A16E-EF666998E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727" y="3450508"/>
            <a:ext cx="2787937" cy="395265"/>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74</a:t>
            </a:fld>
            <a:endParaRPr lang="tr-TR"/>
          </a:p>
        </p:txBody>
      </p:sp>
      <p:pic>
        <p:nvPicPr>
          <p:cNvPr id="14"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6" name="Dikdörtgen 15">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4106614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CCFB621-80E6-98CE-D6E7-EF2517052129}"/>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595F5D3A-C552-7A66-864B-226127AD2104}"/>
              </a:ext>
            </a:extLst>
          </p:cNvPr>
          <p:cNvSpPr/>
          <p:nvPr/>
        </p:nvSpPr>
        <p:spPr>
          <a:xfrm>
            <a:off x="484606" y="1539144"/>
            <a:ext cx="5110420" cy="3742179"/>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Ulusal Staj Programı </a:t>
            </a:r>
            <a:r>
              <a:rPr lang="tr-TR" sz="2000" dirty="0">
                <a:solidFill>
                  <a:schemeClr val="tx2"/>
                </a:solidFill>
              </a:rPr>
              <a:t>nedir?  </a:t>
            </a:r>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CBİKO – Kariyer Merkezi </a:t>
            </a:r>
            <a:r>
              <a:rPr lang="tr-TR" sz="2000" b="1" dirty="0">
                <a:sym typeface="Wingdings" panose="05000000000000000000" pitchFamily="2" charset="2"/>
              </a:rPr>
              <a:t> kariyerkapisi.cbiko.gov.tr</a:t>
            </a:r>
            <a:endParaRPr lang="tr-TR" sz="2000" b="1" dirty="0"/>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Öğrenci Staj </a:t>
            </a:r>
            <a:r>
              <a:rPr lang="tr-TR" sz="2000" b="1" dirty="0">
                <a:sym typeface="Wingdings" panose="05000000000000000000" pitchFamily="2" charset="2"/>
              </a:rPr>
              <a:t>Aramıyor </a:t>
            </a:r>
            <a:endParaRPr lang="tr-TR" sz="2000" b="1" dirty="0"/>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İşveren teklif ediyor  Öğrenci teklifi kabul/ret ediyor </a:t>
            </a:r>
            <a:endParaRPr lang="tr-TR" sz="2000" dirty="0"/>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Lisans 2.-3.-4., </a:t>
            </a:r>
            <a:r>
              <a:rPr lang="tr-TR" sz="2000" dirty="0" err="1">
                <a:sym typeface="Wingdings" panose="05000000000000000000" pitchFamily="2" charset="2"/>
              </a:rPr>
              <a:t>Önlisans</a:t>
            </a:r>
            <a:r>
              <a:rPr lang="tr-TR" sz="2000" dirty="0">
                <a:sym typeface="Wingdings" panose="05000000000000000000" pitchFamily="2" charset="2"/>
              </a:rPr>
              <a:t> 1.-2. sınıf  öğrencileri </a:t>
            </a:r>
            <a:endParaRPr lang="tr-TR" sz="2000" dirty="0"/>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Zorunlu Staj ya da Gönüllü Staj </a:t>
            </a:r>
          </a:p>
          <a:p>
            <a:pPr marL="140130" indent="-140130">
              <a:spcBef>
                <a:spcPts val="635"/>
              </a:spcBef>
              <a:spcAft>
                <a:spcPts val="635"/>
              </a:spcAft>
              <a:buClr>
                <a:srgbClr val="336699"/>
              </a:buClr>
              <a:buFont typeface="Wingdings" panose="05000000000000000000" pitchFamily="2" charset="2"/>
              <a:buChar char="§"/>
            </a:pPr>
            <a:r>
              <a:rPr lang="tr-TR" sz="2000" b="1" dirty="0"/>
              <a:t>2602 </a:t>
            </a:r>
            <a:r>
              <a:rPr lang="tr-TR" sz="2000" dirty="0"/>
              <a:t>başvuru, </a:t>
            </a:r>
            <a:r>
              <a:rPr lang="tr-TR" sz="2000" b="1" dirty="0"/>
              <a:t>1140</a:t>
            </a:r>
            <a:r>
              <a:rPr lang="tr-TR" sz="2000" dirty="0"/>
              <a:t> staj </a:t>
            </a:r>
          </a:p>
        </p:txBody>
      </p:sp>
      <p:sp>
        <p:nvSpPr>
          <p:cNvPr id="10" name="Metin kutusu 9">
            <a:extLst>
              <a:ext uri="{FF2B5EF4-FFF2-40B4-BE49-F238E27FC236}">
                <a16:creationId xmlns:a16="http://schemas.microsoft.com/office/drawing/2014/main" id="{FAE9B938-5C2F-64BE-3DCA-177A31A9FB28}"/>
              </a:ext>
            </a:extLst>
          </p:cNvPr>
          <p:cNvSpPr txBox="1"/>
          <p:nvPr/>
        </p:nvSpPr>
        <p:spPr>
          <a:xfrm>
            <a:off x="6558454" y="2778015"/>
            <a:ext cx="1901978" cy="307777"/>
          </a:xfrm>
          <a:prstGeom prst="rect">
            <a:avLst/>
          </a:prstGeom>
          <a:noFill/>
        </p:spPr>
        <p:txBody>
          <a:bodyPr wrap="square" rtlCol="0">
            <a:spAutoFit/>
          </a:bodyPr>
          <a:lstStyle/>
          <a:p>
            <a:r>
              <a:rPr lang="tr-TR" sz="1400" b="1" dirty="0">
                <a:solidFill>
                  <a:srgbClr val="003366"/>
                </a:solidFill>
              </a:rPr>
              <a:t>Sigorta KLÜ tarafından</a:t>
            </a:r>
            <a:endParaRPr lang="tr-TR" sz="2400" b="1" dirty="0">
              <a:solidFill>
                <a:srgbClr val="003366"/>
              </a:solidFill>
            </a:endParaRPr>
          </a:p>
        </p:txBody>
      </p:sp>
      <p:sp>
        <p:nvSpPr>
          <p:cNvPr id="11" name="Metin kutusu 10">
            <a:extLst>
              <a:ext uri="{FF2B5EF4-FFF2-40B4-BE49-F238E27FC236}">
                <a16:creationId xmlns:a16="http://schemas.microsoft.com/office/drawing/2014/main" id="{A3D7C3AC-7649-A66D-C77D-7D847478E83D}"/>
              </a:ext>
            </a:extLst>
          </p:cNvPr>
          <p:cNvSpPr txBox="1"/>
          <p:nvPr/>
        </p:nvSpPr>
        <p:spPr>
          <a:xfrm>
            <a:off x="6285306" y="4487318"/>
            <a:ext cx="2448273" cy="307777"/>
          </a:xfrm>
          <a:prstGeom prst="rect">
            <a:avLst/>
          </a:prstGeom>
          <a:noFill/>
        </p:spPr>
        <p:txBody>
          <a:bodyPr wrap="square" rtlCol="0">
            <a:spAutoFit/>
          </a:bodyPr>
          <a:lstStyle/>
          <a:p>
            <a:r>
              <a:rPr lang="tr-TR" sz="1400" b="1" dirty="0">
                <a:solidFill>
                  <a:srgbClr val="003366"/>
                </a:solidFill>
              </a:rPr>
              <a:t>Staj Ücreti İşveren tarafından</a:t>
            </a:r>
            <a:endParaRPr lang="tr-TR" sz="2400" b="1" dirty="0">
              <a:solidFill>
                <a:srgbClr val="003366"/>
              </a:solidFill>
            </a:endParaRPr>
          </a:p>
        </p:txBody>
      </p:sp>
      <p:pic>
        <p:nvPicPr>
          <p:cNvPr id="12" name="Resim 11">
            <a:extLst>
              <a:ext uri="{FF2B5EF4-FFF2-40B4-BE49-F238E27FC236}">
                <a16:creationId xmlns:a16="http://schemas.microsoft.com/office/drawing/2014/main" id="{59AA6096-96CD-565E-D288-F6B357A63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268" y="1737263"/>
            <a:ext cx="916848" cy="1010231"/>
          </a:xfrm>
          <a:prstGeom prst="rect">
            <a:avLst/>
          </a:prstGeom>
        </p:spPr>
      </p:pic>
      <p:pic>
        <p:nvPicPr>
          <p:cNvPr id="13" name="Resim 12">
            <a:extLst>
              <a:ext uri="{FF2B5EF4-FFF2-40B4-BE49-F238E27FC236}">
                <a16:creationId xmlns:a16="http://schemas.microsoft.com/office/drawing/2014/main" id="{5EC81D2E-C4A8-30A7-4164-4EC39DA7B3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7089" y="3410234"/>
            <a:ext cx="671027" cy="906531"/>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75</a:t>
            </a:fld>
            <a:endParaRPr lang="tr-TR"/>
          </a:p>
        </p:txBody>
      </p:sp>
      <p:pic>
        <p:nvPicPr>
          <p:cNvPr id="17"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9" name="Dikdörtgen 18">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1528952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C9B3D37-311F-4914-FB14-79E28BBFBFFB}"/>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5F2DEC18-67F2-F168-DA37-72B5591E4FAB}"/>
              </a:ext>
            </a:extLst>
          </p:cNvPr>
          <p:cNvSpPr/>
          <p:nvPr/>
        </p:nvSpPr>
        <p:spPr>
          <a:xfrm>
            <a:off x="295560" y="1628800"/>
            <a:ext cx="6436680" cy="3508590"/>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rPr>
              <a:t>Kariyer Planlama Dersi Nedir? </a:t>
            </a:r>
            <a:endParaRPr lang="tr-TR" sz="2000" dirty="0">
              <a:solidFill>
                <a:schemeClr val="tx2"/>
              </a:solidFill>
            </a:endParaRPr>
          </a:p>
          <a:p>
            <a:pPr marL="241950" indent="-241950">
              <a:buClr>
                <a:srgbClr val="336699"/>
              </a:buClr>
              <a:buFont typeface="Wingdings" panose="05000000000000000000" pitchFamily="2" charset="2"/>
              <a:buChar char="§"/>
            </a:pPr>
            <a:r>
              <a:rPr lang="tr-TR" sz="2000" b="1" dirty="0">
                <a:sym typeface="Wingdings" panose="05000000000000000000" pitchFamily="2" charset="2"/>
              </a:rPr>
              <a:t>CBİKO</a:t>
            </a:r>
            <a:r>
              <a:rPr lang="tr-TR" sz="2000" dirty="0">
                <a:ea typeface="+mn-lt"/>
                <a:cs typeface="+mn-lt"/>
                <a:sym typeface="Wingdings" panose="05000000000000000000" pitchFamily="2" charset="2"/>
              </a:rPr>
              <a:t> tarafından önerilen ve </a:t>
            </a:r>
            <a:r>
              <a:rPr lang="tr-TR" sz="2000" b="1" dirty="0">
                <a:ea typeface="+mn-lt"/>
                <a:cs typeface="+mn-lt"/>
                <a:sym typeface="Wingdings" panose="05000000000000000000" pitchFamily="2" charset="2"/>
              </a:rPr>
              <a:t>Kırklareli Üniversitesi Senatosu </a:t>
            </a:r>
            <a:r>
              <a:rPr lang="tr-TR" sz="2000" dirty="0">
                <a:ea typeface="+mn-lt"/>
                <a:cs typeface="+mn-lt"/>
                <a:sym typeface="Wingdings" panose="05000000000000000000" pitchFamily="2" charset="2"/>
              </a:rPr>
              <a:t>tarafından</a:t>
            </a:r>
            <a:r>
              <a:rPr lang="tr-TR" sz="2000" b="1" dirty="0">
                <a:ea typeface="+mn-lt"/>
                <a:cs typeface="+mn-lt"/>
                <a:sym typeface="Wingdings" panose="05000000000000000000" pitchFamily="2" charset="2"/>
              </a:rPr>
              <a:t> Lisans 3. sınıflara ortak </a:t>
            </a:r>
            <a:r>
              <a:rPr lang="tr-TR" sz="2000" dirty="0">
                <a:ea typeface="+mn-lt"/>
                <a:cs typeface="+mn-lt"/>
                <a:sym typeface="Wingdings" panose="05000000000000000000" pitchFamily="2" charset="2"/>
              </a:rPr>
              <a:t>seçmeli ders olarak okutulması uygun görülen bir derstir. </a:t>
            </a:r>
            <a:endParaRPr lang="tr-TR" sz="2000" b="1" dirty="0">
              <a:sym typeface="Wingdings" panose="05000000000000000000" pitchFamily="2" charset="2"/>
            </a:endParaRPr>
          </a:p>
          <a:p>
            <a:pPr marL="241950" indent="-241950">
              <a:buClr>
                <a:srgbClr val="336699"/>
              </a:buClr>
              <a:buFont typeface="Wingdings" panose="05000000000000000000" pitchFamily="2" charset="2"/>
              <a:buChar char="§"/>
            </a:pPr>
            <a:endParaRPr lang="tr-TR" sz="2000" dirty="0">
              <a:ea typeface="+mn-lt"/>
              <a:cs typeface="+mn-lt"/>
              <a:sym typeface="Wingdings" panose="05000000000000000000" pitchFamily="2" charset="2"/>
            </a:endParaRPr>
          </a:p>
          <a:p>
            <a:pPr marL="241950" indent="-241950">
              <a:buClr>
                <a:srgbClr val="336699"/>
              </a:buClr>
              <a:buFont typeface="Wingdings" panose="05000000000000000000" pitchFamily="2" charset="2"/>
              <a:buChar char="§"/>
            </a:pPr>
            <a:r>
              <a:rPr lang="tr-TR" sz="2000" b="1" dirty="0">
                <a:ea typeface="+mn-lt"/>
                <a:cs typeface="+mn-lt"/>
                <a:sym typeface="Wingdings" panose="05000000000000000000" pitchFamily="2" charset="2"/>
              </a:rPr>
              <a:t>Kariyer Merkezi </a:t>
            </a:r>
            <a:r>
              <a:rPr lang="tr-TR" sz="2000" dirty="0">
                <a:ea typeface="+mn-lt"/>
                <a:cs typeface="+mn-lt"/>
                <a:sym typeface="Wingdings" panose="05000000000000000000" pitchFamily="2" charset="2"/>
              </a:rPr>
              <a:t>de ders içeriğine belirli zamanlarda dahil olmaktadır. </a:t>
            </a:r>
            <a:endParaRPr lang="tr-TR" sz="2000" dirty="0">
              <a:ea typeface="+mn-lt"/>
              <a:cs typeface="+mn-lt"/>
            </a:endParaRPr>
          </a:p>
          <a:p>
            <a:pPr marL="241950" indent="-241950">
              <a:buClr>
                <a:srgbClr val="336699"/>
              </a:buClr>
              <a:buFont typeface="Wingdings" panose="05000000000000000000" pitchFamily="2" charset="2"/>
              <a:buChar char="§"/>
            </a:pPr>
            <a:endParaRPr lang="tr-TR" sz="2000" dirty="0">
              <a:ea typeface="+mn-lt"/>
              <a:cs typeface="+mn-lt"/>
              <a:sym typeface="Wingdings" panose="05000000000000000000" pitchFamily="2" charset="2"/>
            </a:endParaRPr>
          </a:p>
          <a:p>
            <a:pPr marL="241950" indent="-241950">
              <a:buClr>
                <a:srgbClr val="336699"/>
              </a:buClr>
              <a:buFont typeface="Wingdings" panose="05000000000000000000" pitchFamily="2" charset="2"/>
              <a:buChar char="§"/>
            </a:pPr>
            <a:r>
              <a:rPr lang="tr-TR" sz="2000" dirty="0">
                <a:ea typeface="+mn-lt"/>
                <a:cs typeface="+mn-lt"/>
                <a:sym typeface="Wingdings" panose="05000000000000000000" pitchFamily="2" charset="2"/>
              </a:rPr>
              <a:t>Dersin videoları </a:t>
            </a:r>
            <a:r>
              <a:rPr lang="tr-TR" sz="2000" b="1" dirty="0">
                <a:ea typeface="+mn-lt"/>
                <a:cs typeface="+mn-lt"/>
                <a:sym typeface="Wingdings" panose="05000000000000000000" pitchFamily="2" charset="2"/>
              </a:rPr>
              <a:t>ytnk.tv</a:t>
            </a:r>
            <a:r>
              <a:rPr lang="tr-TR" sz="2000" dirty="0">
                <a:ea typeface="+mn-lt"/>
                <a:cs typeface="+mn-lt"/>
                <a:sym typeface="Wingdings" panose="05000000000000000000" pitchFamily="2" charset="2"/>
              </a:rPr>
              <a:t> üzerinden derse kayıtlı öğrenciler </a:t>
            </a:r>
            <a:r>
              <a:rPr lang="tr-TR" sz="2000" dirty="0">
                <a:ea typeface="+mn-lt"/>
                <a:cs typeface="+mn-lt"/>
              </a:rPr>
              <a:t>tarafından izlenebilmektedir</a:t>
            </a:r>
            <a:r>
              <a:rPr lang="tr-TR" sz="2000" dirty="0">
                <a:ea typeface="+mn-lt"/>
                <a:cs typeface="+mn-lt"/>
                <a:sym typeface="Wingdings" panose="05000000000000000000" pitchFamily="2" charset="2"/>
              </a:rPr>
              <a:t>.</a:t>
            </a:r>
            <a:r>
              <a:rPr lang="tr-TR" sz="2000" dirty="0">
                <a:ea typeface="+mn-lt"/>
                <a:cs typeface="+mn-lt"/>
              </a:rPr>
              <a:t> </a:t>
            </a:r>
            <a:endParaRPr lang="tr-TR" sz="2000" dirty="0"/>
          </a:p>
          <a:p>
            <a:pPr marL="140130" indent="-140130">
              <a:spcBef>
                <a:spcPts val="635"/>
              </a:spcBef>
              <a:spcAft>
                <a:spcPts val="635"/>
              </a:spcAft>
              <a:buClr>
                <a:srgbClr val="9999FF"/>
              </a:buClr>
              <a:buFont typeface="Wingdings" panose="05000000000000000000" pitchFamily="2" charset="2"/>
              <a:buChar char="§"/>
            </a:pPr>
            <a:endParaRPr lang="tr-TR" sz="1482"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76</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5" name="Dikdörtgen 14">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2177201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8F00A0C-CC50-C0BB-8A9C-144E2C98CD9C}"/>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977CC37F-7F37-63DA-7655-2BF4AD011689}"/>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4ABE71A0-9C97-35EC-6F4D-38BE629F8599}"/>
              </a:ext>
            </a:extLst>
          </p:cNvPr>
          <p:cNvSpPr/>
          <p:nvPr/>
        </p:nvSpPr>
        <p:spPr>
          <a:xfrm>
            <a:off x="305132" y="1568434"/>
            <a:ext cx="4842931" cy="3434403"/>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dirty="0">
                <a:solidFill>
                  <a:schemeClr val="tx2"/>
                </a:solidFill>
              </a:rPr>
              <a:t>Kariyer destek hizmeti </a:t>
            </a:r>
            <a:r>
              <a:rPr lang="tr-TR" sz="2000" b="1" dirty="0">
                <a:solidFill>
                  <a:schemeClr val="tx2"/>
                </a:solidFill>
              </a:rPr>
              <a:t>nerede </a:t>
            </a:r>
            <a:r>
              <a:rPr lang="tr-TR" sz="2000" dirty="0">
                <a:solidFill>
                  <a:schemeClr val="tx2"/>
                </a:solidFill>
              </a:rPr>
              <a:t>verilmektedir, </a:t>
            </a:r>
            <a:r>
              <a:rPr lang="tr-TR" sz="2000" b="1" dirty="0">
                <a:solidFill>
                  <a:schemeClr val="tx2"/>
                </a:solidFill>
              </a:rPr>
              <a:t>uzaktan hizmet </a:t>
            </a:r>
            <a:r>
              <a:rPr lang="tr-TR" sz="2000" dirty="0">
                <a:solidFill>
                  <a:schemeClr val="tx2"/>
                </a:solidFill>
              </a:rPr>
              <a:t>seçeneğimiz var mı? </a:t>
            </a:r>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Kayalı </a:t>
            </a:r>
            <a:r>
              <a:rPr lang="tr-TR" sz="2000" dirty="0">
                <a:solidFill>
                  <a:schemeClr val="tx1">
                    <a:lumMod val="85000"/>
                    <a:lumOff val="15000"/>
                  </a:schemeClr>
                </a:solidFill>
                <a:sym typeface="Wingdings" panose="05000000000000000000" pitchFamily="2" charset="2"/>
              </a:rPr>
              <a:t>Kampüsü </a:t>
            </a:r>
            <a:r>
              <a:rPr lang="tr-TR" sz="2000" b="1" dirty="0">
                <a:solidFill>
                  <a:schemeClr val="tx1">
                    <a:lumMod val="85000"/>
                    <a:lumOff val="15000"/>
                  </a:schemeClr>
                </a:solidFill>
                <a:sym typeface="Wingdings" panose="05000000000000000000" pitchFamily="2" charset="2"/>
              </a:rPr>
              <a:t>Rektörlük Binası C Blok Zemin Kat</a:t>
            </a:r>
            <a:r>
              <a:rPr lang="tr-TR" sz="2000" b="1" dirty="0">
                <a:solidFill>
                  <a:srgbClr val="FF0000"/>
                </a:solidFill>
                <a:sym typeface="Wingdings" panose="05000000000000000000" pitchFamily="2" charset="2"/>
              </a:rPr>
              <a:t> </a:t>
            </a:r>
            <a:endParaRPr lang="tr-TR" sz="2000" b="1" dirty="0">
              <a:solidFill>
                <a:srgbClr val="FF0000"/>
              </a:solidFill>
            </a:endParaRPr>
          </a:p>
          <a:p>
            <a:pPr marL="140130" indent="-140130">
              <a:spcBef>
                <a:spcPts val="635"/>
              </a:spcBef>
              <a:spcAft>
                <a:spcPts val="635"/>
              </a:spcAft>
              <a:buClr>
                <a:srgbClr val="336699"/>
              </a:buClr>
              <a:buFont typeface="Wingdings" panose="05000000000000000000" pitchFamily="2" charset="2"/>
              <a:buChar char="§"/>
            </a:pPr>
            <a:r>
              <a:rPr lang="tr-TR" sz="2000" dirty="0" err="1">
                <a:solidFill>
                  <a:schemeClr val="tx1">
                    <a:lumMod val="85000"/>
                    <a:lumOff val="15000"/>
                  </a:schemeClr>
                </a:solidFill>
                <a:sym typeface="Wingdings" panose="05000000000000000000" pitchFamily="2" charset="2"/>
              </a:rPr>
              <a:t>MYO’lar</a:t>
            </a:r>
            <a:r>
              <a:rPr lang="tr-TR" sz="2000" dirty="0">
                <a:solidFill>
                  <a:schemeClr val="tx1">
                    <a:lumMod val="85000"/>
                    <a:lumOff val="15000"/>
                  </a:schemeClr>
                </a:solidFill>
                <a:sym typeface="Wingdings" panose="05000000000000000000" pitchFamily="2" charset="2"/>
              </a:rPr>
              <a:t> Plan dahilinde </a:t>
            </a:r>
            <a:r>
              <a:rPr lang="tr-TR" sz="2000" dirty="0" err="1">
                <a:solidFill>
                  <a:schemeClr val="tx1">
                    <a:lumMod val="85000"/>
                    <a:lumOff val="15000"/>
                  </a:schemeClr>
                </a:solidFill>
                <a:sym typeface="Wingdings" panose="05000000000000000000" pitchFamily="2" charset="2"/>
              </a:rPr>
              <a:t>MYO’lara</a:t>
            </a:r>
            <a:r>
              <a:rPr lang="tr-TR" sz="2000" dirty="0">
                <a:solidFill>
                  <a:schemeClr val="tx1">
                    <a:lumMod val="85000"/>
                    <a:lumOff val="15000"/>
                  </a:schemeClr>
                </a:solidFill>
                <a:sym typeface="Wingdings" panose="05000000000000000000" pitchFamily="2" charset="2"/>
              </a:rPr>
              <a:t> yüz yüze </a:t>
            </a:r>
            <a:endParaRPr lang="tr-TR" sz="2000" dirty="0">
              <a:solidFill>
                <a:schemeClr val="tx1">
                  <a:lumMod val="85000"/>
                  <a:lumOff val="15000"/>
                </a:schemeClr>
              </a:solidFill>
            </a:endParaRP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sym typeface="Wingdings" panose="05000000000000000000" pitchFamily="2" charset="2"/>
              </a:rPr>
              <a:t>Çevrim içi seminerler  MS </a:t>
            </a:r>
            <a:r>
              <a:rPr lang="tr-TR" sz="2000" dirty="0" err="1">
                <a:solidFill>
                  <a:schemeClr val="tx1">
                    <a:lumMod val="85000"/>
                    <a:lumOff val="15000"/>
                  </a:schemeClr>
                </a:solidFill>
                <a:sym typeface="Wingdings" panose="05000000000000000000" pitchFamily="2" charset="2"/>
              </a:rPr>
              <a:t>Teams</a:t>
            </a:r>
            <a:r>
              <a:rPr lang="tr-TR" sz="2000" dirty="0">
                <a:solidFill>
                  <a:schemeClr val="tx1">
                    <a:lumMod val="85000"/>
                    <a:lumOff val="15000"/>
                  </a:schemeClr>
                </a:solidFill>
                <a:sym typeface="Wingdings" panose="05000000000000000000" pitchFamily="2" charset="2"/>
              </a:rPr>
              <a:t> Programı</a:t>
            </a:r>
            <a:endParaRPr lang="tr-TR" sz="2000" dirty="0">
              <a:solidFill>
                <a:schemeClr val="tx1">
                  <a:lumMod val="85000"/>
                  <a:lumOff val="15000"/>
                </a:schemeClr>
              </a:solidFill>
            </a:endParaRP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sym typeface="Wingdings" panose="05000000000000000000" pitchFamily="2" charset="2"/>
              </a:rPr>
              <a:t>Online Kariyer Danışmanlığı  yetenekkapisi.org</a:t>
            </a:r>
            <a:endParaRPr lang="tr-TR" sz="2000" dirty="0">
              <a:solidFill>
                <a:schemeClr val="tx1">
                  <a:lumMod val="85000"/>
                  <a:lumOff val="15000"/>
                </a:schemeClr>
              </a:solidFill>
            </a:endParaRPr>
          </a:p>
        </p:txBody>
      </p:sp>
      <p:sp>
        <p:nvSpPr>
          <p:cNvPr id="11" name="Metin kutusu 10">
            <a:extLst>
              <a:ext uri="{FF2B5EF4-FFF2-40B4-BE49-F238E27FC236}">
                <a16:creationId xmlns:a16="http://schemas.microsoft.com/office/drawing/2014/main" id="{BD173F19-6C42-437D-8DBE-11357FA4B309}"/>
              </a:ext>
            </a:extLst>
          </p:cNvPr>
          <p:cNvSpPr txBox="1"/>
          <p:nvPr/>
        </p:nvSpPr>
        <p:spPr>
          <a:xfrm>
            <a:off x="6557757" y="2717456"/>
            <a:ext cx="1507349" cy="307777"/>
          </a:xfrm>
          <a:prstGeom prst="rect">
            <a:avLst/>
          </a:prstGeom>
          <a:noFill/>
        </p:spPr>
        <p:txBody>
          <a:bodyPr wrap="square" rtlCol="0">
            <a:spAutoFit/>
          </a:bodyPr>
          <a:lstStyle/>
          <a:p>
            <a:r>
              <a:rPr lang="tr-TR" sz="1400" b="1" dirty="0">
                <a:solidFill>
                  <a:srgbClr val="003366"/>
                </a:solidFill>
              </a:rPr>
              <a:t>Yüz Yüze Hizmet</a:t>
            </a:r>
            <a:endParaRPr lang="tr-TR" sz="2400" b="1" dirty="0">
              <a:solidFill>
                <a:srgbClr val="003366"/>
              </a:solidFill>
            </a:endParaRPr>
          </a:p>
        </p:txBody>
      </p:sp>
      <p:sp>
        <p:nvSpPr>
          <p:cNvPr id="12" name="Metin kutusu 11">
            <a:extLst>
              <a:ext uri="{FF2B5EF4-FFF2-40B4-BE49-F238E27FC236}">
                <a16:creationId xmlns:a16="http://schemas.microsoft.com/office/drawing/2014/main" id="{1FB17B42-9D67-24A5-D8A0-09A81CC3A6CC}"/>
              </a:ext>
            </a:extLst>
          </p:cNvPr>
          <p:cNvSpPr txBox="1"/>
          <p:nvPr/>
        </p:nvSpPr>
        <p:spPr>
          <a:xfrm>
            <a:off x="6579857" y="4526266"/>
            <a:ext cx="1389397" cy="307777"/>
          </a:xfrm>
          <a:prstGeom prst="rect">
            <a:avLst/>
          </a:prstGeom>
          <a:noFill/>
        </p:spPr>
        <p:txBody>
          <a:bodyPr wrap="square" rtlCol="0">
            <a:spAutoFit/>
          </a:bodyPr>
          <a:lstStyle/>
          <a:p>
            <a:r>
              <a:rPr lang="tr-TR" sz="1400" b="1" dirty="0">
                <a:solidFill>
                  <a:srgbClr val="003366"/>
                </a:solidFill>
              </a:rPr>
              <a:t>Uzaktan Hizmet</a:t>
            </a:r>
            <a:endParaRPr lang="tr-TR" sz="2400" b="1" dirty="0">
              <a:solidFill>
                <a:srgbClr val="003366"/>
              </a:solidFill>
            </a:endParaRPr>
          </a:p>
        </p:txBody>
      </p:sp>
      <p:pic>
        <p:nvPicPr>
          <p:cNvPr id="13" name="Resim 12">
            <a:extLst>
              <a:ext uri="{FF2B5EF4-FFF2-40B4-BE49-F238E27FC236}">
                <a16:creationId xmlns:a16="http://schemas.microsoft.com/office/drawing/2014/main" id="{7B5AC80B-54BC-61D6-CFEB-D64A3842CC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2363" y="1593639"/>
            <a:ext cx="967866" cy="941073"/>
          </a:xfrm>
          <a:prstGeom prst="rect">
            <a:avLst/>
          </a:prstGeom>
        </p:spPr>
      </p:pic>
      <p:pic>
        <p:nvPicPr>
          <p:cNvPr id="14" name="Resim 13">
            <a:extLst>
              <a:ext uri="{FF2B5EF4-FFF2-40B4-BE49-F238E27FC236}">
                <a16:creationId xmlns:a16="http://schemas.microsoft.com/office/drawing/2014/main" id="{9431C97E-2FE2-8565-BDA3-5715E26D5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020" y="3363647"/>
            <a:ext cx="964601" cy="942018"/>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77</a:t>
            </a:fld>
            <a:endParaRPr lang="tr-TR"/>
          </a:p>
        </p:txBody>
      </p:sp>
      <p:pic>
        <p:nvPicPr>
          <p:cNvPr id="17"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9" name="Dikdörtgen 18">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3948442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a:p>
          <a:p>
            <a:pPr marL="0" indent="0" algn="ctr">
              <a:buNone/>
            </a:pPr>
            <a:endParaRPr lang="tr-TR" dirty="0"/>
          </a:p>
          <a:p>
            <a:pPr marL="0" indent="0" algn="ctr">
              <a:buNone/>
            </a:pPr>
            <a:r>
              <a:rPr lang="tr-TR" sz="4000" b="1" dirty="0">
                <a:solidFill>
                  <a:schemeClr val="tx2"/>
                </a:solidFill>
              </a:rPr>
              <a:t>Uzaktan Eğitim Uygulama ve Araştırma Merkezi</a:t>
            </a:r>
          </a:p>
        </p:txBody>
      </p:sp>
      <p:sp>
        <p:nvSpPr>
          <p:cNvPr id="4" name="Slayt Numarası Yer Tutucusu 3"/>
          <p:cNvSpPr>
            <a:spLocks noGrp="1"/>
          </p:cNvSpPr>
          <p:nvPr>
            <p:ph type="sldNum" sz="quarter" idx="12"/>
          </p:nvPr>
        </p:nvSpPr>
        <p:spPr/>
        <p:txBody>
          <a:bodyPr/>
          <a:lstStyle/>
          <a:p>
            <a:fld id="{F302176B-0E47-46AC-8F43-DAB4B8A37D06}" type="slidenum">
              <a:rPr lang="tr-TR" smtClean="0"/>
              <a:t>78</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42147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3E18D32-8728-13C4-EF8A-273E66218698}"/>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5" name="Dikdörtgen 28">
            <a:extLst>
              <a:ext uri="{FF2B5EF4-FFF2-40B4-BE49-F238E27FC236}">
                <a16:creationId xmlns:a16="http://schemas.microsoft.com/office/drawing/2014/main" id="{824318FD-B138-422A-C11A-22F93F5F1E51}"/>
              </a:ext>
            </a:extLst>
          </p:cNvPr>
          <p:cNvSpPr/>
          <p:nvPr/>
        </p:nvSpPr>
        <p:spPr>
          <a:xfrm>
            <a:off x="525467" y="1124744"/>
            <a:ext cx="5665951" cy="3990836"/>
          </a:xfrm>
          <a:prstGeom prst="rect">
            <a:avLst/>
          </a:prstGeom>
        </p:spPr>
        <p:txBody>
          <a:bodyPr wrap="square">
            <a:spAutoFit/>
          </a:bodyPr>
          <a:lstStyle/>
          <a:p>
            <a:pPr>
              <a:spcBef>
                <a:spcPts val="635"/>
              </a:spcBef>
              <a:spcAft>
                <a:spcPts val="953"/>
              </a:spcAft>
              <a:buClr>
                <a:srgbClr val="3177BC"/>
              </a:buClr>
            </a:pPr>
            <a:r>
              <a:rPr lang="tr-TR" sz="2000" b="1" dirty="0">
                <a:solidFill>
                  <a:schemeClr val="tx2"/>
                </a:solidFill>
              </a:rPr>
              <a:t>Uzaktan Öğretim Dersleri</a:t>
            </a:r>
          </a:p>
          <a:p>
            <a:pPr marL="241950" indent="-241950">
              <a:spcBef>
                <a:spcPts val="635"/>
              </a:spcBef>
              <a:spcAft>
                <a:spcPts val="953"/>
              </a:spcAft>
              <a:buClr>
                <a:srgbClr val="3177BC"/>
              </a:buClr>
              <a:buFont typeface="Wingdings" panose="05000000000000000000" pitchFamily="2" charset="2"/>
              <a:buChar char="§"/>
            </a:pPr>
            <a:r>
              <a:rPr lang="tr-TR" sz="2000" b="1" dirty="0"/>
              <a:t>Genel Dersleri</a:t>
            </a:r>
          </a:p>
          <a:p>
            <a:pPr marL="520806" lvl="1" indent="-241950">
              <a:spcBef>
                <a:spcPts val="635"/>
              </a:spcBef>
              <a:spcAft>
                <a:spcPts val="953"/>
              </a:spcAft>
              <a:buClr>
                <a:srgbClr val="3177BC"/>
              </a:buClr>
              <a:buFont typeface="Wingdings" panose="05000000000000000000" pitchFamily="2" charset="2"/>
              <a:buChar char="§"/>
            </a:pPr>
            <a:r>
              <a:rPr lang="tr-TR" sz="2000" i="1" dirty="0"/>
              <a:t>Atatürk İlkeleri ve İnkılap Tarihi I-II,</a:t>
            </a:r>
          </a:p>
          <a:p>
            <a:pPr marL="520806" lvl="1" indent="-241950">
              <a:spcBef>
                <a:spcPts val="635"/>
              </a:spcBef>
              <a:spcAft>
                <a:spcPts val="953"/>
              </a:spcAft>
              <a:buClr>
                <a:srgbClr val="3177BC"/>
              </a:buClr>
              <a:buFont typeface="Wingdings" panose="05000000000000000000" pitchFamily="2" charset="2"/>
              <a:buChar char="§"/>
            </a:pPr>
            <a:r>
              <a:rPr lang="tr-TR" sz="2000" i="1" dirty="0"/>
              <a:t>Türk dili I-II, </a:t>
            </a:r>
          </a:p>
          <a:p>
            <a:pPr marL="520806" lvl="1" indent="-241950">
              <a:spcBef>
                <a:spcPts val="635"/>
              </a:spcBef>
              <a:spcAft>
                <a:spcPts val="953"/>
              </a:spcAft>
              <a:buClr>
                <a:srgbClr val="3177BC"/>
              </a:buClr>
              <a:buFont typeface="Wingdings" panose="05000000000000000000" pitchFamily="2" charset="2"/>
              <a:buChar char="§"/>
            </a:pPr>
            <a:r>
              <a:rPr lang="tr-TR" sz="2000" i="1" dirty="0"/>
              <a:t>Yabancı dil  I-II,</a:t>
            </a:r>
          </a:p>
          <a:p>
            <a:pPr marL="520806" lvl="1" indent="-241950">
              <a:spcBef>
                <a:spcPts val="635"/>
              </a:spcBef>
              <a:spcAft>
                <a:spcPts val="953"/>
              </a:spcAft>
              <a:buClr>
                <a:srgbClr val="3177BC"/>
              </a:buClr>
              <a:buFont typeface="Wingdings" panose="05000000000000000000" pitchFamily="2" charset="2"/>
              <a:buChar char="§"/>
            </a:pPr>
            <a:r>
              <a:rPr lang="tr-TR" sz="2000" i="1" dirty="0"/>
              <a:t>Temel Bilgi Teknolojileri Kullanımı,</a:t>
            </a:r>
          </a:p>
          <a:p>
            <a:pPr marL="520806" lvl="1" indent="-241950">
              <a:spcBef>
                <a:spcPts val="635"/>
              </a:spcBef>
              <a:spcAft>
                <a:spcPts val="953"/>
              </a:spcAft>
              <a:buClr>
                <a:srgbClr val="3177BC"/>
              </a:buClr>
              <a:buFont typeface="Wingdings" panose="05000000000000000000" pitchFamily="2" charset="2"/>
              <a:buChar char="§"/>
            </a:pPr>
            <a:r>
              <a:rPr lang="tr-TR" sz="2000" i="1" dirty="0"/>
              <a:t>Mühendislikte Ofis Uygulamaları</a:t>
            </a:r>
          </a:p>
          <a:p>
            <a:pPr marL="241950" indent="-241950">
              <a:spcBef>
                <a:spcPts val="635"/>
              </a:spcBef>
              <a:spcAft>
                <a:spcPts val="953"/>
              </a:spcAft>
              <a:buClr>
                <a:srgbClr val="3177BC"/>
              </a:buClr>
              <a:buFont typeface="Wingdings" panose="05000000000000000000" pitchFamily="2" charset="2"/>
              <a:buChar char="§"/>
            </a:pPr>
            <a:r>
              <a:rPr lang="tr-TR" sz="2000" b="1" dirty="0"/>
              <a:t>Birimlerin Belirlediği Dersler</a:t>
            </a: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79</a:t>
            </a:fld>
            <a:endParaRPr lang="tr-T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5042871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1355876"/>
            <a:ext cx="4343351" cy="2328677"/>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355876"/>
            <a:ext cx="4139952" cy="2328677"/>
          </a:xfrm>
          <a:prstGeom prst="rect">
            <a:avLst/>
          </a:prstGeom>
        </p:spPr>
      </p:pic>
      <p:sp>
        <p:nvSpPr>
          <p:cNvPr id="13" name="8 Dikdörtgen"/>
          <p:cNvSpPr txBox="1">
            <a:spLocks/>
          </p:cNvSpPr>
          <p:nvPr/>
        </p:nvSpPr>
        <p:spPr>
          <a:xfrm>
            <a:off x="0" y="476672"/>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cs typeface="Arial" panose="020B0604020202020204" pitchFamily="34" charset="0"/>
              </a:rPr>
              <a:t>MERKEZİ DERSLİKLER </a:t>
            </a:r>
          </a:p>
        </p:txBody>
      </p:sp>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5"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760" y="3921567"/>
            <a:ext cx="4122573" cy="2327920"/>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8</a:t>
            </a:fld>
            <a:endParaRPr lang="tr-TR"/>
          </a:p>
        </p:txBody>
      </p:sp>
    </p:spTree>
    <p:extLst>
      <p:ext uri="{BB962C8B-B14F-4D97-AF65-F5344CB8AC3E}">
        <p14:creationId xmlns:p14="http://schemas.microsoft.com/office/powerpoint/2010/main" val="134106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B7302CD-230B-C5B8-A8DB-96AE2CF67380}"/>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graphicFrame>
        <p:nvGraphicFramePr>
          <p:cNvPr id="9" name="Tablo 8">
            <a:extLst>
              <a:ext uri="{FF2B5EF4-FFF2-40B4-BE49-F238E27FC236}">
                <a16:creationId xmlns:a16="http://schemas.microsoft.com/office/drawing/2014/main" id="{F5831620-2CF8-0BD8-FA08-9186914FBADD}"/>
              </a:ext>
            </a:extLst>
          </p:cNvPr>
          <p:cNvGraphicFramePr>
            <a:graphicFrameLocks noGrp="1"/>
          </p:cNvGraphicFramePr>
          <p:nvPr/>
        </p:nvGraphicFramePr>
        <p:xfrm>
          <a:off x="368998" y="3547520"/>
          <a:ext cx="4809570" cy="1700772"/>
        </p:xfrm>
        <a:graphic>
          <a:graphicData uri="http://schemas.openxmlformats.org/drawingml/2006/table">
            <a:tbl>
              <a:tblPr firstRow="1" bandRow="1">
                <a:tableStyleId>{7DF18680-E054-41AD-8BC1-D1AEF772440D}</a:tableStyleId>
              </a:tblPr>
              <a:tblGrid>
                <a:gridCol w="566610">
                  <a:extLst>
                    <a:ext uri="{9D8B030D-6E8A-4147-A177-3AD203B41FA5}">
                      <a16:colId xmlns:a16="http://schemas.microsoft.com/office/drawing/2014/main" val="439591898"/>
                    </a:ext>
                  </a:extLst>
                </a:gridCol>
                <a:gridCol w="1036580">
                  <a:extLst>
                    <a:ext uri="{9D8B030D-6E8A-4147-A177-3AD203B41FA5}">
                      <a16:colId xmlns:a16="http://schemas.microsoft.com/office/drawing/2014/main" val="4089953553"/>
                    </a:ext>
                  </a:extLst>
                </a:gridCol>
                <a:gridCol w="801595">
                  <a:extLst>
                    <a:ext uri="{9D8B030D-6E8A-4147-A177-3AD203B41FA5}">
                      <a16:colId xmlns:a16="http://schemas.microsoft.com/office/drawing/2014/main" val="744156167"/>
                    </a:ext>
                  </a:extLst>
                </a:gridCol>
                <a:gridCol w="801595">
                  <a:extLst>
                    <a:ext uri="{9D8B030D-6E8A-4147-A177-3AD203B41FA5}">
                      <a16:colId xmlns:a16="http://schemas.microsoft.com/office/drawing/2014/main" val="2888882226"/>
                    </a:ext>
                  </a:extLst>
                </a:gridCol>
                <a:gridCol w="801595">
                  <a:extLst>
                    <a:ext uri="{9D8B030D-6E8A-4147-A177-3AD203B41FA5}">
                      <a16:colId xmlns:a16="http://schemas.microsoft.com/office/drawing/2014/main" val="2242978514"/>
                    </a:ext>
                  </a:extLst>
                </a:gridCol>
                <a:gridCol w="801595">
                  <a:extLst>
                    <a:ext uri="{9D8B030D-6E8A-4147-A177-3AD203B41FA5}">
                      <a16:colId xmlns:a16="http://schemas.microsoft.com/office/drawing/2014/main" val="2534065584"/>
                    </a:ext>
                  </a:extLst>
                </a:gridCol>
              </a:tblGrid>
              <a:tr h="283462">
                <a:tc>
                  <a:txBody>
                    <a:bodyPr/>
                    <a:lstStyle/>
                    <a:p>
                      <a:r>
                        <a:rPr lang="tr-TR" sz="1400" dirty="0"/>
                        <a:t>Saat</a:t>
                      </a:r>
                    </a:p>
                  </a:txBody>
                  <a:tcPr marL="65720" marR="65720" marT="32860" marB="32860"/>
                </a:tc>
                <a:tc>
                  <a:txBody>
                    <a:bodyPr/>
                    <a:lstStyle/>
                    <a:p>
                      <a:r>
                        <a:rPr lang="tr-TR" sz="1400" dirty="0"/>
                        <a:t>PZT</a:t>
                      </a:r>
                    </a:p>
                  </a:txBody>
                  <a:tcPr marL="65720" marR="65720" marT="32860" marB="32860"/>
                </a:tc>
                <a:tc>
                  <a:txBody>
                    <a:bodyPr/>
                    <a:lstStyle/>
                    <a:p>
                      <a:r>
                        <a:rPr lang="tr-TR" sz="1400" dirty="0"/>
                        <a:t>SAL</a:t>
                      </a:r>
                    </a:p>
                  </a:txBody>
                  <a:tcPr marL="65720" marR="65720" marT="32860" marB="32860"/>
                </a:tc>
                <a:tc>
                  <a:txBody>
                    <a:bodyPr/>
                    <a:lstStyle/>
                    <a:p>
                      <a:r>
                        <a:rPr lang="tr-TR" sz="1400" dirty="0"/>
                        <a:t>ÇRŞ</a:t>
                      </a:r>
                    </a:p>
                  </a:txBody>
                  <a:tcPr marL="65720" marR="65720" marT="32860" marB="32860"/>
                </a:tc>
                <a:tc>
                  <a:txBody>
                    <a:bodyPr/>
                    <a:lstStyle/>
                    <a:p>
                      <a:r>
                        <a:rPr lang="tr-TR" sz="1400" dirty="0"/>
                        <a:t>PERŞ</a:t>
                      </a:r>
                    </a:p>
                  </a:txBody>
                  <a:tcPr marL="65720" marR="65720" marT="32860" marB="32860"/>
                </a:tc>
                <a:tc>
                  <a:txBody>
                    <a:bodyPr/>
                    <a:lstStyle/>
                    <a:p>
                      <a:r>
                        <a:rPr lang="tr-TR" sz="1400" dirty="0"/>
                        <a:t>CUMA</a:t>
                      </a:r>
                    </a:p>
                  </a:txBody>
                  <a:tcPr marL="65720" marR="65720" marT="32860" marB="32860"/>
                </a:tc>
                <a:extLst>
                  <a:ext uri="{0D108BD9-81ED-4DB2-BD59-A6C34878D82A}">
                    <a16:rowId xmlns:a16="http://schemas.microsoft.com/office/drawing/2014/main" val="2517683644"/>
                  </a:ext>
                </a:extLst>
              </a:tr>
              <a:tr h="283462">
                <a:tc>
                  <a:txBody>
                    <a:bodyPr/>
                    <a:lstStyle/>
                    <a:p>
                      <a:r>
                        <a:rPr lang="tr-TR" sz="1400" dirty="0"/>
                        <a:t>…</a:t>
                      </a:r>
                    </a:p>
                  </a:txBody>
                  <a:tcPr marL="65720" marR="65720" marT="32860" marB="32860"/>
                </a:tc>
                <a:tc>
                  <a:txBody>
                    <a:bodyPr/>
                    <a:lstStyle/>
                    <a:p>
                      <a:r>
                        <a:rPr lang="tr-TR" sz="1400" dirty="0"/>
                        <a:t>DERS1 </a:t>
                      </a:r>
                      <a:r>
                        <a:rPr lang="tr-TR" sz="1400" dirty="0">
                          <a:solidFill>
                            <a:srgbClr val="FF0000"/>
                          </a:solidFill>
                        </a:rPr>
                        <a:t>UE</a:t>
                      </a:r>
                    </a:p>
                  </a:txBody>
                  <a:tcPr marL="65720" marR="65720" marT="32860" marB="32860"/>
                </a:tc>
                <a:tc>
                  <a:txBody>
                    <a:bodyPr/>
                    <a:lstStyle/>
                    <a:p>
                      <a:endParaRPr lang="tr-TR" sz="1400" dirty="0"/>
                    </a:p>
                  </a:txBody>
                  <a:tcPr marL="65720" marR="65720" marT="32860" marB="32860"/>
                </a:tc>
                <a:tc>
                  <a:txBody>
                    <a:bodyPr/>
                    <a:lstStyle/>
                    <a:p>
                      <a:r>
                        <a:rPr lang="tr-TR" sz="1400" dirty="0"/>
                        <a:t>DERS3</a:t>
                      </a:r>
                    </a:p>
                  </a:txBody>
                  <a:tcPr marL="65720" marR="65720" marT="32860" marB="32860"/>
                </a:tc>
                <a:tc>
                  <a:txBody>
                    <a:bodyPr/>
                    <a:lstStyle/>
                    <a:p>
                      <a:r>
                        <a:rPr lang="tr-TR" sz="1400" dirty="0"/>
                        <a:t>DERS4</a:t>
                      </a:r>
                    </a:p>
                  </a:txBody>
                  <a:tcPr marL="65720" marR="65720" marT="32860" marB="32860"/>
                </a:tc>
                <a:tc>
                  <a:txBody>
                    <a:bodyPr/>
                    <a:lstStyle/>
                    <a:p>
                      <a:endParaRPr lang="tr-TR" sz="1400"/>
                    </a:p>
                  </a:txBody>
                  <a:tcPr marL="65720" marR="65720" marT="32860" marB="32860"/>
                </a:tc>
                <a:extLst>
                  <a:ext uri="{0D108BD9-81ED-4DB2-BD59-A6C34878D82A}">
                    <a16:rowId xmlns:a16="http://schemas.microsoft.com/office/drawing/2014/main" val="1133825220"/>
                  </a:ext>
                </a:extLst>
              </a:tr>
              <a:tr h="283462">
                <a:tc>
                  <a:txBody>
                    <a:bodyPr/>
                    <a:lstStyle/>
                    <a:p>
                      <a:r>
                        <a:rPr lang="tr-TR" sz="1400" dirty="0"/>
                        <a:t>…</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DERS1 </a:t>
                      </a:r>
                      <a:r>
                        <a:rPr lang="tr-TR" sz="1400" dirty="0">
                          <a:solidFill>
                            <a:srgbClr val="FF0000"/>
                          </a:solidFill>
                        </a:rPr>
                        <a:t>UE</a:t>
                      </a:r>
                    </a:p>
                  </a:txBody>
                  <a:tcPr marL="65720" marR="65720" marT="32860" marB="32860"/>
                </a:tc>
                <a:tc>
                  <a:txBody>
                    <a:bodyPr/>
                    <a:lstStyle/>
                    <a:p>
                      <a:r>
                        <a:rPr lang="tr-TR" sz="1400" dirty="0"/>
                        <a:t>DERS2</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DERS3</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DERS4</a:t>
                      </a:r>
                    </a:p>
                  </a:txBody>
                  <a:tcPr marL="65720" marR="65720" marT="32860" marB="32860"/>
                </a:tc>
                <a:tc>
                  <a:txBody>
                    <a:bodyPr/>
                    <a:lstStyle/>
                    <a:p>
                      <a:endParaRPr lang="tr-TR" sz="1400"/>
                    </a:p>
                  </a:txBody>
                  <a:tcPr marL="65720" marR="65720" marT="32860" marB="32860"/>
                </a:tc>
                <a:extLst>
                  <a:ext uri="{0D108BD9-81ED-4DB2-BD59-A6C34878D82A}">
                    <a16:rowId xmlns:a16="http://schemas.microsoft.com/office/drawing/2014/main" val="4205721349"/>
                  </a:ext>
                </a:extLst>
              </a:tr>
              <a:tr h="283462">
                <a:tc>
                  <a:txBody>
                    <a:bodyPr/>
                    <a:lstStyle/>
                    <a:p>
                      <a:r>
                        <a:rPr lang="tr-TR" sz="1400" dirty="0"/>
                        <a:t>…</a:t>
                      </a:r>
                    </a:p>
                  </a:txBody>
                  <a:tcPr marL="65720" marR="65720" marT="32860" marB="32860"/>
                </a:tc>
                <a:tc>
                  <a:txBody>
                    <a:bodyPr/>
                    <a:lstStyle/>
                    <a:p>
                      <a:endParaRPr lang="tr-TR" sz="1400"/>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DERS2</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DERS3</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DERS5</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DERS6</a:t>
                      </a:r>
                    </a:p>
                  </a:txBody>
                  <a:tcPr marL="65720" marR="65720" marT="32860" marB="32860"/>
                </a:tc>
                <a:extLst>
                  <a:ext uri="{0D108BD9-81ED-4DB2-BD59-A6C34878D82A}">
                    <a16:rowId xmlns:a16="http://schemas.microsoft.com/office/drawing/2014/main" val="1743714266"/>
                  </a:ext>
                </a:extLst>
              </a:tr>
              <a:tr h="283462">
                <a:tc>
                  <a:txBody>
                    <a:bodyPr/>
                    <a:lstStyle/>
                    <a:p>
                      <a:r>
                        <a:rPr lang="tr-TR" sz="1400" dirty="0"/>
                        <a:t>…</a:t>
                      </a:r>
                    </a:p>
                  </a:txBody>
                  <a:tcPr marL="65720" marR="65720" marT="32860" marB="32860"/>
                </a:tc>
                <a:tc>
                  <a:txBody>
                    <a:bodyPr/>
                    <a:lstStyle/>
                    <a:p>
                      <a:endParaRPr lang="tr-TR" sz="1400"/>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DERS2</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DERS3</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DERS5</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DERS6</a:t>
                      </a:r>
                    </a:p>
                  </a:txBody>
                  <a:tcPr marL="65720" marR="65720" marT="32860" marB="32860"/>
                </a:tc>
                <a:extLst>
                  <a:ext uri="{0D108BD9-81ED-4DB2-BD59-A6C34878D82A}">
                    <a16:rowId xmlns:a16="http://schemas.microsoft.com/office/drawing/2014/main" val="3317892965"/>
                  </a:ext>
                </a:extLst>
              </a:tr>
              <a:tr h="283462">
                <a:tc>
                  <a:txBody>
                    <a:bodyPr/>
                    <a:lstStyle/>
                    <a:p>
                      <a:r>
                        <a:rPr lang="tr-TR" sz="1400" dirty="0"/>
                        <a:t>…</a:t>
                      </a:r>
                    </a:p>
                  </a:txBody>
                  <a:tcPr marL="65720" marR="65720" marT="32860" marB="32860"/>
                </a:tc>
                <a:tc>
                  <a:txBody>
                    <a:bodyPr/>
                    <a:lstStyle/>
                    <a:p>
                      <a:endParaRPr lang="tr-TR" sz="1400"/>
                    </a:p>
                  </a:txBody>
                  <a:tcPr marL="65720" marR="65720" marT="32860" marB="32860"/>
                </a:tc>
                <a:tc>
                  <a:txBody>
                    <a:bodyPr/>
                    <a:lstStyle/>
                    <a:p>
                      <a:endParaRPr lang="tr-TR" sz="1400"/>
                    </a:p>
                  </a:txBody>
                  <a:tcPr marL="65720" marR="65720" marT="32860" marB="32860"/>
                </a:tc>
                <a:tc>
                  <a:txBody>
                    <a:bodyPr/>
                    <a:lstStyle/>
                    <a:p>
                      <a:endParaRPr lang="tr-TR" sz="1400" dirty="0"/>
                    </a:p>
                  </a:txBody>
                  <a:tcPr marL="65720" marR="65720" marT="32860" marB="32860"/>
                </a:tc>
                <a:tc>
                  <a:txBody>
                    <a:bodyPr/>
                    <a:lstStyle/>
                    <a:p>
                      <a:endParaRPr lang="tr-TR" sz="1400"/>
                    </a:p>
                  </a:txBody>
                  <a:tcPr marL="65720" marR="65720" marT="32860" marB="32860"/>
                </a:tc>
                <a:tc>
                  <a:txBody>
                    <a:bodyPr/>
                    <a:lstStyle/>
                    <a:p>
                      <a:endParaRPr lang="tr-TR" sz="1400" dirty="0"/>
                    </a:p>
                  </a:txBody>
                  <a:tcPr marL="65720" marR="65720" marT="32860" marB="32860"/>
                </a:tc>
                <a:extLst>
                  <a:ext uri="{0D108BD9-81ED-4DB2-BD59-A6C34878D82A}">
                    <a16:rowId xmlns:a16="http://schemas.microsoft.com/office/drawing/2014/main" val="3344163333"/>
                  </a:ext>
                </a:extLst>
              </a:tr>
            </a:tbl>
          </a:graphicData>
        </a:graphic>
      </p:graphicFrame>
      <p:sp>
        <p:nvSpPr>
          <p:cNvPr id="10" name="Dikdörtgen 28">
            <a:extLst>
              <a:ext uri="{FF2B5EF4-FFF2-40B4-BE49-F238E27FC236}">
                <a16:creationId xmlns:a16="http://schemas.microsoft.com/office/drawing/2014/main" id="{5C538A97-9D39-06A0-772E-F09621D5EEE7}"/>
              </a:ext>
            </a:extLst>
          </p:cNvPr>
          <p:cNvSpPr/>
          <p:nvPr/>
        </p:nvSpPr>
        <p:spPr>
          <a:xfrm>
            <a:off x="334845" y="1659528"/>
            <a:ext cx="5850648" cy="1620187"/>
          </a:xfrm>
          <a:prstGeom prst="rect">
            <a:avLst/>
          </a:prstGeom>
        </p:spPr>
        <p:txBody>
          <a:bodyPr wrap="square">
            <a:spAutoFit/>
          </a:bodyPr>
          <a:lstStyle/>
          <a:p>
            <a:pPr>
              <a:spcBef>
                <a:spcPts val="635"/>
              </a:spcBef>
              <a:spcAft>
                <a:spcPts val="953"/>
              </a:spcAft>
              <a:buClr>
                <a:srgbClr val="3177BC"/>
              </a:buClr>
            </a:pPr>
            <a:r>
              <a:rPr lang="tr-TR" sz="1482" b="1" dirty="0">
                <a:solidFill>
                  <a:schemeClr val="tx2"/>
                </a:solidFill>
              </a:rPr>
              <a:t>Ders Programları</a:t>
            </a:r>
          </a:p>
          <a:p>
            <a:pPr marL="241950" indent="-241950">
              <a:spcBef>
                <a:spcPts val="635"/>
              </a:spcBef>
              <a:spcAft>
                <a:spcPts val="953"/>
              </a:spcAft>
              <a:buClr>
                <a:srgbClr val="3177BC"/>
              </a:buClr>
              <a:buFont typeface="Wingdings" panose="05000000000000000000" pitchFamily="2" charset="2"/>
              <a:buChar char="§"/>
            </a:pPr>
            <a:r>
              <a:rPr lang="tr-TR" sz="1482" dirty="0"/>
              <a:t>Fakülte yada Müdürlüklerin Web sayfalarında,</a:t>
            </a:r>
          </a:p>
          <a:p>
            <a:pPr marL="241950" indent="-241950">
              <a:spcBef>
                <a:spcPts val="635"/>
              </a:spcBef>
              <a:spcAft>
                <a:spcPts val="953"/>
              </a:spcAft>
              <a:buClr>
                <a:srgbClr val="3177BC"/>
              </a:buClr>
              <a:buFont typeface="Wingdings" panose="05000000000000000000" pitchFamily="2" charset="2"/>
              <a:buChar char="§"/>
            </a:pPr>
            <a:r>
              <a:rPr lang="tr-TR" sz="1482" dirty="0"/>
              <a:t>OBS sisteminde,</a:t>
            </a:r>
          </a:p>
          <a:p>
            <a:pPr marL="241950" indent="-241950">
              <a:spcBef>
                <a:spcPts val="635"/>
              </a:spcBef>
              <a:spcAft>
                <a:spcPts val="953"/>
              </a:spcAft>
              <a:buClr>
                <a:srgbClr val="3177BC"/>
              </a:buClr>
              <a:buFont typeface="Wingdings" panose="05000000000000000000" pitchFamily="2" charset="2"/>
              <a:buChar char="§"/>
            </a:pPr>
            <a:r>
              <a:rPr lang="tr-TR" sz="1482" dirty="0">
                <a:hlinkClick r:id="rId2"/>
              </a:rPr>
              <a:t>https://dersprog.klu.edu.tr/</a:t>
            </a:r>
            <a:r>
              <a:rPr lang="tr-TR" sz="1482" dirty="0"/>
              <a:t> adresinden</a:t>
            </a:r>
          </a:p>
        </p:txBody>
      </p:sp>
      <p:sp>
        <p:nvSpPr>
          <p:cNvPr id="5" name="Dikdörtgen 4">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80</a:t>
            </a:fld>
            <a:endParaRPr lang="tr-T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27521315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0A788DF4-1BBB-CEC0-AD7D-5E6B5DC717D2}"/>
              </a:ext>
            </a:extLst>
          </p:cNvPr>
          <p:cNvPicPr>
            <a:picLocks noChangeAspect="1"/>
          </p:cNvPicPr>
          <p:nvPr/>
        </p:nvPicPr>
        <p:blipFill>
          <a:blip r:embed="rId2"/>
          <a:stretch>
            <a:fillRect/>
          </a:stretch>
        </p:blipFill>
        <p:spPr>
          <a:xfrm>
            <a:off x="231442" y="2275618"/>
            <a:ext cx="4211760" cy="3817678"/>
          </a:xfrm>
          <a:prstGeom prst="rect">
            <a:avLst/>
          </a:prstGeom>
        </p:spPr>
      </p:pic>
      <p:sp>
        <p:nvSpPr>
          <p:cNvPr id="11" name="Dikdörtgen Belirtme Çizgisi 2">
            <a:extLst>
              <a:ext uri="{FF2B5EF4-FFF2-40B4-BE49-F238E27FC236}">
                <a16:creationId xmlns:a16="http://schemas.microsoft.com/office/drawing/2014/main" id="{7CCFC307-F190-2D57-62C4-0653760D0FE3}"/>
              </a:ext>
            </a:extLst>
          </p:cNvPr>
          <p:cNvSpPr/>
          <p:nvPr/>
        </p:nvSpPr>
        <p:spPr>
          <a:xfrm>
            <a:off x="4860032" y="3573016"/>
            <a:ext cx="2876374" cy="1010307"/>
          </a:xfrm>
          <a:prstGeom prst="wedgeRectCallout">
            <a:avLst>
              <a:gd name="adj1" fmla="val -86594"/>
              <a:gd name="adj2" fmla="val -2291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sz="1693" dirty="0"/>
              <a:t>öğrencino@ogr.klu.edu.tr</a:t>
            </a:r>
          </a:p>
          <a:p>
            <a:pPr algn="ctr"/>
            <a:endParaRPr lang="tr-TR" sz="1693" dirty="0"/>
          </a:p>
          <a:p>
            <a:pPr algn="ctr"/>
            <a:r>
              <a:rPr lang="tr-TR" sz="1693" dirty="0"/>
              <a:t>1200505000@ogr.klu.edu.tr</a:t>
            </a:r>
          </a:p>
        </p:txBody>
      </p:sp>
      <p:sp>
        <p:nvSpPr>
          <p:cNvPr id="2" name="Dikdörtgen 1">
            <a:extLst>
              <a:ext uri="{FF2B5EF4-FFF2-40B4-BE49-F238E27FC236}">
                <a16:creationId xmlns:a16="http://schemas.microsoft.com/office/drawing/2014/main" id="{98A88A12-F8B7-7938-FA87-80B145FB26D2}"/>
              </a:ext>
            </a:extLst>
          </p:cNvPr>
          <p:cNvSpPr/>
          <p:nvPr/>
        </p:nvSpPr>
        <p:spPr>
          <a:xfrm>
            <a:off x="231442" y="1638353"/>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Microsoft </a:t>
            </a:r>
            <a:r>
              <a:rPr lang="tr-TR" sz="1693" b="1" dirty="0" err="1">
                <a:solidFill>
                  <a:schemeClr val="tx2"/>
                </a:solidFill>
              </a:rPr>
              <a:t>Teams</a:t>
            </a:r>
            <a:endParaRPr lang="tr-TR" sz="1693" b="1" dirty="0">
              <a:solidFill>
                <a:schemeClr val="tx2"/>
              </a:solidFill>
            </a:endParaRPr>
          </a:p>
        </p:txBody>
      </p:sp>
      <p:sp>
        <p:nvSpPr>
          <p:cNvPr id="14" name="Dikdörtgen 13">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81</a:t>
            </a:fld>
            <a:endParaRPr lang="tr-T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285642521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F97EB5B-4CD8-D345-5134-2FD2ADCA31EE}"/>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pic>
        <p:nvPicPr>
          <p:cNvPr id="10" name="Resim 9">
            <a:extLst>
              <a:ext uri="{FF2B5EF4-FFF2-40B4-BE49-F238E27FC236}">
                <a16:creationId xmlns:a16="http://schemas.microsoft.com/office/drawing/2014/main" id="{9B512B40-5B5E-0898-F27F-A55F0D539FCF}"/>
              </a:ext>
            </a:extLst>
          </p:cNvPr>
          <p:cNvPicPr>
            <a:picLocks noChangeAspect="1"/>
          </p:cNvPicPr>
          <p:nvPr/>
        </p:nvPicPr>
        <p:blipFill>
          <a:blip r:embed="rId2"/>
          <a:stretch>
            <a:fillRect/>
          </a:stretch>
        </p:blipFill>
        <p:spPr>
          <a:xfrm>
            <a:off x="188670" y="2206800"/>
            <a:ext cx="5801114" cy="3958504"/>
          </a:xfrm>
          <a:prstGeom prst="rect">
            <a:avLst/>
          </a:prstGeom>
        </p:spPr>
      </p:pic>
      <p:sp>
        <p:nvSpPr>
          <p:cNvPr id="11" name="Dikdörtgen Belirtme Çizgisi 15">
            <a:extLst>
              <a:ext uri="{FF2B5EF4-FFF2-40B4-BE49-F238E27FC236}">
                <a16:creationId xmlns:a16="http://schemas.microsoft.com/office/drawing/2014/main" id="{B2B9DDFD-B0D7-1BB3-EB5C-00E58895867E}"/>
              </a:ext>
            </a:extLst>
          </p:cNvPr>
          <p:cNvSpPr/>
          <p:nvPr/>
        </p:nvSpPr>
        <p:spPr>
          <a:xfrm>
            <a:off x="5508104" y="2843897"/>
            <a:ext cx="2664296" cy="766761"/>
          </a:xfrm>
          <a:prstGeom prst="wedgeRectCallout">
            <a:avLst>
              <a:gd name="adj1" fmla="val -113765"/>
              <a:gd name="adj2" fmla="val 38795"/>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sz="1693" dirty="0"/>
              <a:t>TC Kimlik Numaranız</a:t>
            </a:r>
          </a:p>
        </p:txBody>
      </p:sp>
      <p:sp>
        <p:nvSpPr>
          <p:cNvPr id="2" name="Dikdörtgen 1">
            <a:extLst>
              <a:ext uri="{FF2B5EF4-FFF2-40B4-BE49-F238E27FC236}">
                <a16:creationId xmlns:a16="http://schemas.microsoft.com/office/drawing/2014/main" id="{E7F94414-74DF-ADAB-71B4-9C87FA61F90E}"/>
              </a:ext>
            </a:extLst>
          </p:cNvPr>
          <p:cNvSpPr/>
          <p:nvPr/>
        </p:nvSpPr>
        <p:spPr>
          <a:xfrm>
            <a:off x="231621" y="1518918"/>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bg1">
                    <a:lumMod val="65000"/>
                  </a:schemeClr>
                </a:solidFill>
              </a:rPr>
              <a:t>Microsoft </a:t>
            </a:r>
            <a:r>
              <a:rPr lang="tr-TR" sz="1693" b="1" dirty="0" err="1">
                <a:solidFill>
                  <a:schemeClr val="bg1">
                    <a:lumMod val="65000"/>
                  </a:schemeClr>
                </a:solidFill>
              </a:rPr>
              <a:t>Teams</a:t>
            </a:r>
            <a:endParaRPr lang="tr-TR" sz="1693" b="1" dirty="0">
              <a:solidFill>
                <a:schemeClr val="bg1">
                  <a:lumMod val="65000"/>
                </a:schemeClr>
              </a:solidFill>
            </a:endParaRPr>
          </a:p>
        </p:txBody>
      </p:sp>
      <p:sp>
        <p:nvSpPr>
          <p:cNvPr id="14" name="Dikdörtgen 13">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82</a:t>
            </a:fld>
            <a:endParaRPr lang="tr-T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9748641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64BCE5A-E0A0-0432-9AE3-FA0FBA31B50C}"/>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pic>
        <p:nvPicPr>
          <p:cNvPr id="10" name="Resim 9">
            <a:extLst>
              <a:ext uri="{FF2B5EF4-FFF2-40B4-BE49-F238E27FC236}">
                <a16:creationId xmlns:a16="http://schemas.microsoft.com/office/drawing/2014/main" id="{3D843FAF-3DF6-8628-158C-4E6853F504AE}"/>
              </a:ext>
            </a:extLst>
          </p:cNvPr>
          <p:cNvPicPr>
            <a:picLocks noChangeAspect="1"/>
          </p:cNvPicPr>
          <p:nvPr/>
        </p:nvPicPr>
        <p:blipFill>
          <a:blip r:embed="rId2"/>
          <a:stretch>
            <a:fillRect/>
          </a:stretch>
        </p:blipFill>
        <p:spPr>
          <a:xfrm>
            <a:off x="323528" y="2204864"/>
            <a:ext cx="5151924" cy="3312560"/>
          </a:xfrm>
          <a:prstGeom prst="rect">
            <a:avLst/>
          </a:prstGeom>
        </p:spPr>
      </p:pic>
      <p:sp>
        <p:nvSpPr>
          <p:cNvPr id="11" name="Dikdörtgen Belirtme Çizgisi 15">
            <a:extLst>
              <a:ext uri="{FF2B5EF4-FFF2-40B4-BE49-F238E27FC236}">
                <a16:creationId xmlns:a16="http://schemas.microsoft.com/office/drawing/2014/main" id="{CC54CF08-0146-1A31-4A70-017D0EE08D27}"/>
              </a:ext>
            </a:extLst>
          </p:cNvPr>
          <p:cNvSpPr/>
          <p:nvPr/>
        </p:nvSpPr>
        <p:spPr>
          <a:xfrm>
            <a:off x="5292080" y="5512585"/>
            <a:ext cx="3600400" cy="785166"/>
          </a:xfrm>
          <a:prstGeom prst="wedgeRectCallout">
            <a:avLst>
              <a:gd name="adj1" fmla="val -141157"/>
              <a:gd name="adj2" fmla="val -149314"/>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sz="1693" dirty="0"/>
              <a:t>Dersleriniz bu bölümde listelenecek</a:t>
            </a:r>
          </a:p>
        </p:txBody>
      </p:sp>
      <p:sp>
        <p:nvSpPr>
          <p:cNvPr id="2" name="Dikdörtgen 1">
            <a:extLst>
              <a:ext uri="{FF2B5EF4-FFF2-40B4-BE49-F238E27FC236}">
                <a16:creationId xmlns:a16="http://schemas.microsoft.com/office/drawing/2014/main" id="{CED1F34F-BE5C-DAA9-E479-157A4C7A7BF8}"/>
              </a:ext>
            </a:extLst>
          </p:cNvPr>
          <p:cNvSpPr/>
          <p:nvPr/>
        </p:nvSpPr>
        <p:spPr>
          <a:xfrm>
            <a:off x="323528" y="1527781"/>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Microsoft </a:t>
            </a:r>
            <a:r>
              <a:rPr lang="tr-TR" sz="1693" b="1" dirty="0" err="1">
                <a:solidFill>
                  <a:schemeClr val="tx2"/>
                </a:solidFill>
              </a:rPr>
              <a:t>Teams</a:t>
            </a:r>
            <a:endParaRPr lang="tr-TR" sz="1693" b="1" dirty="0">
              <a:solidFill>
                <a:schemeClr val="tx2"/>
              </a:solidFill>
            </a:endParaRPr>
          </a:p>
        </p:txBody>
      </p:sp>
      <p:sp>
        <p:nvSpPr>
          <p:cNvPr id="14" name="Dikdörtgen 13">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83</a:t>
            </a:fld>
            <a:endParaRPr lang="tr-T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874337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7913EB12-F849-1157-D36B-34FC44CEAEEB}"/>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pic>
        <p:nvPicPr>
          <p:cNvPr id="10" name="Resim 9">
            <a:extLst>
              <a:ext uri="{FF2B5EF4-FFF2-40B4-BE49-F238E27FC236}">
                <a16:creationId xmlns:a16="http://schemas.microsoft.com/office/drawing/2014/main" id="{FBA4F3E0-763A-ACB2-36F2-0C61B9EABBD8}"/>
              </a:ext>
            </a:extLst>
          </p:cNvPr>
          <p:cNvPicPr>
            <a:picLocks noChangeAspect="1"/>
          </p:cNvPicPr>
          <p:nvPr/>
        </p:nvPicPr>
        <p:blipFill>
          <a:blip r:embed="rId2"/>
          <a:stretch>
            <a:fillRect/>
          </a:stretch>
        </p:blipFill>
        <p:spPr>
          <a:xfrm>
            <a:off x="606326" y="3475033"/>
            <a:ext cx="7768825" cy="2120679"/>
          </a:xfrm>
          <a:prstGeom prst="rect">
            <a:avLst/>
          </a:prstGeom>
        </p:spPr>
      </p:pic>
      <p:sp>
        <p:nvSpPr>
          <p:cNvPr id="11" name="Dikdörtgen Belirtme Çizgisi 15">
            <a:extLst>
              <a:ext uri="{FF2B5EF4-FFF2-40B4-BE49-F238E27FC236}">
                <a16:creationId xmlns:a16="http://schemas.microsoft.com/office/drawing/2014/main" id="{B7891FAE-1F49-E7BC-C05A-EEFE631AD0D8}"/>
              </a:ext>
            </a:extLst>
          </p:cNvPr>
          <p:cNvSpPr/>
          <p:nvPr/>
        </p:nvSpPr>
        <p:spPr>
          <a:xfrm>
            <a:off x="3275856" y="2639938"/>
            <a:ext cx="4176464" cy="901798"/>
          </a:xfrm>
          <a:prstGeom prst="wedgeRectCallout">
            <a:avLst>
              <a:gd name="adj1" fmla="val -76540"/>
              <a:gd name="adj2" fmla="val 175445"/>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sz="1693" dirty="0"/>
              <a:t>Derse girmek için katıl  düğmesine tıklamanız gerekmektedir.</a:t>
            </a:r>
          </a:p>
        </p:txBody>
      </p:sp>
      <p:sp>
        <p:nvSpPr>
          <p:cNvPr id="2" name="Dikdörtgen 1">
            <a:extLst>
              <a:ext uri="{FF2B5EF4-FFF2-40B4-BE49-F238E27FC236}">
                <a16:creationId xmlns:a16="http://schemas.microsoft.com/office/drawing/2014/main" id="{DAE15BC2-B732-8B8E-D6CF-0B19D85A6B3B}"/>
              </a:ext>
            </a:extLst>
          </p:cNvPr>
          <p:cNvSpPr/>
          <p:nvPr/>
        </p:nvSpPr>
        <p:spPr>
          <a:xfrm>
            <a:off x="292154" y="1765929"/>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Microsoft </a:t>
            </a:r>
            <a:r>
              <a:rPr lang="tr-TR" sz="1693" b="1" dirty="0" err="1">
                <a:solidFill>
                  <a:schemeClr val="tx2"/>
                </a:solidFill>
              </a:rPr>
              <a:t>Teams</a:t>
            </a:r>
            <a:endParaRPr lang="tr-TR" sz="1693" b="1" dirty="0">
              <a:solidFill>
                <a:schemeClr val="tx2"/>
              </a:solidFill>
            </a:endParaRPr>
          </a:p>
        </p:txBody>
      </p:sp>
      <p:sp>
        <p:nvSpPr>
          <p:cNvPr id="14" name="Dikdörtgen 13">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84</a:t>
            </a:fld>
            <a:endParaRPr lang="tr-T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64373835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6BC982D-9C9E-1FD3-86DD-7BE7E32D052A}"/>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pic>
        <p:nvPicPr>
          <p:cNvPr id="10" name="Resim 9">
            <a:extLst>
              <a:ext uri="{FF2B5EF4-FFF2-40B4-BE49-F238E27FC236}">
                <a16:creationId xmlns:a16="http://schemas.microsoft.com/office/drawing/2014/main" id="{969A6FD0-44AE-697F-BE9F-075E0B1D8462}"/>
              </a:ext>
            </a:extLst>
          </p:cNvPr>
          <p:cNvPicPr>
            <a:picLocks noChangeAspect="1"/>
          </p:cNvPicPr>
          <p:nvPr/>
        </p:nvPicPr>
        <p:blipFill rotWithShape="1">
          <a:blip r:embed="rId2"/>
          <a:srcRect b="8711"/>
          <a:stretch/>
        </p:blipFill>
        <p:spPr>
          <a:xfrm>
            <a:off x="292154" y="1556792"/>
            <a:ext cx="4999926" cy="4457723"/>
          </a:xfrm>
          <a:prstGeom prst="rect">
            <a:avLst/>
          </a:prstGeom>
        </p:spPr>
      </p:pic>
      <p:sp>
        <p:nvSpPr>
          <p:cNvPr id="13" name="Dikdörtgen 12">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85</a:t>
            </a:fld>
            <a:endParaRPr lang="tr-T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44472907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4D97085-3082-674B-94AF-06FFBE85FC50}"/>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10" name="Dikdörtgen 28">
            <a:extLst>
              <a:ext uri="{FF2B5EF4-FFF2-40B4-BE49-F238E27FC236}">
                <a16:creationId xmlns:a16="http://schemas.microsoft.com/office/drawing/2014/main" id="{C78B1466-BAF9-6BF3-037E-108677E87C52}"/>
              </a:ext>
            </a:extLst>
          </p:cNvPr>
          <p:cNvSpPr/>
          <p:nvPr/>
        </p:nvSpPr>
        <p:spPr>
          <a:xfrm>
            <a:off x="257331" y="2553208"/>
            <a:ext cx="4214534" cy="2486706"/>
          </a:xfrm>
          <a:prstGeom prst="rect">
            <a:avLst/>
          </a:prstGeom>
        </p:spPr>
        <p:txBody>
          <a:bodyPr wrap="square">
            <a:spAutoFit/>
          </a:bodyPr>
          <a:lstStyle/>
          <a:p>
            <a:pPr>
              <a:spcBef>
                <a:spcPts val="635"/>
              </a:spcBef>
              <a:spcAft>
                <a:spcPts val="953"/>
              </a:spcAft>
              <a:buClr>
                <a:srgbClr val="6666FF"/>
              </a:buClr>
            </a:pPr>
            <a:r>
              <a:rPr lang="tr-TR" sz="1482" b="1" dirty="0"/>
              <a:t>Genel Dersleri</a:t>
            </a:r>
          </a:p>
          <a:p>
            <a:pPr marL="520806" lvl="1" indent="-241950">
              <a:spcBef>
                <a:spcPts val="635"/>
              </a:spcBef>
              <a:spcAft>
                <a:spcPts val="953"/>
              </a:spcAft>
              <a:buClr>
                <a:srgbClr val="3177BC"/>
              </a:buClr>
              <a:buFont typeface="Wingdings" panose="05000000000000000000" pitchFamily="2" charset="2"/>
              <a:buChar char="§"/>
            </a:pPr>
            <a:r>
              <a:rPr lang="tr-TR" sz="1482" i="1" dirty="0"/>
              <a:t>Atatürk İlkeleri ve İnkılap Tarihi I-II,</a:t>
            </a:r>
          </a:p>
          <a:p>
            <a:pPr marL="520806" lvl="1" indent="-241950">
              <a:spcBef>
                <a:spcPts val="635"/>
              </a:spcBef>
              <a:spcAft>
                <a:spcPts val="953"/>
              </a:spcAft>
              <a:buClr>
                <a:srgbClr val="3177BC"/>
              </a:buClr>
              <a:buFont typeface="Wingdings" panose="05000000000000000000" pitchFamily="2" charset="2"/>
              <a:buChar char="§"/>
            </a:pPr>
            <a:r>
              <a:rPr lang="tr-TR" sz="1482" i="1" dirty="0"/>
              <a:t>Türk dili I-II, </a:t>
            </a:r>
          </a:p>
          <a:p>
            <a:pPr marL="520806" lvl="1" indent="-241950">
              <a:spcBef>
                <a:spcPts val="635"/>
              </a:spcBef>
              <a:spcAft>
                <a:spcPts val="953"/>
              </a:spcAft>
              <a:buClr>
                <a:srgbClr val="3177BC"/>
              </a:buClr>
              <a:buFont typeface="Wingdings" panose="05000000000000000000" pitchFamily="2" charset="2"/>
              <a:buChar char="§"/>
            </a:pPr>
            <a:r>
              <a:rPr lang="tr-TR" sz="1482" i="1" dirty="0"/>
              <a:t>Yabancı dil  I-II,</a:t>
            </a:r>
          </a:p>
          <a:p>
            <a:pPr marL="520806" lvl="1" indent="-241950">
              <a:spcBef>
                <a:spcPts val="635"/>
              </a:spcBef>
              <a:spcAft>
                <a:spcPts val="953"/>
              </a:spcAft>
              <a:buClr>
                <a:srgbClr val="3177BC"/>
              </a:buClr>
              <a:buFont typeface="Wingdings" panose="05000000000000000000" pitchFamily="2" charset="2"/>
              <a:buChar char="§"/>
            </a:pPr>
            <a:r>
              <a:rPr lang="tr-TR" sz="1482" i="1" dirty="0"/>
              <a:t>Temel Bilgi Teknolojileri Kullanımı,</a:t>
            </a:r>
          </a:p>
          <a:p>
            <a:pPr marL="520806" lvl="1" indent="-241950">
              <a:spcBef>
                <a:spcPts val="635"/>
              </a:spcBef>
              <a:spcAft>
                <a:spcPts val="953"/>
              </a:spcAft>
              <a:buClr>
                <a:srgbClr val="3177BC"/>
              </a:buClr>
              <a:buFont typeface="Wingdings" panose="05000000000000000000" pitchFamily="2" charset="2"/>
              <a:buChar char="§"/>
            </a:pPr>
            <a:r>
              <a:rPr lang="tr-TR" sz="1482" i="1" dirty="0"/>
              <a:t>Mühendislikte Ofis Uygulamaları</a:t>
            </a:r>
          </a:p>
        </p:txBody>
      </p:sp>
      <p:sp>
        <p:nvSpPr>
          <p:cNvPr id="11" name="Dikdörtgen 28">
            <a:extLst>
              <a:ext uri="{FF2B5EF4-FFF2-40B4-BE49-F238E27FC236}">
                <a16:creationId xmlns:a16="http://schemas.microsoft.com/office/drawing/2014/main" id="{DAFECAC5-B22E-252D-6A78-03BBBFCA33DF}"/>
              </a:ext>
            </a:extLst>
          </p:cNvPr>
          <p:cNvSpPr/>
          <p:nvPr/>
        </p:nvSpPr>
        <p:spPr>
          <a:xfrm>
            <a:off x="4628222" y="3589863"/>
            <a:ext cx="2520446" cy="753668"/>
          </a:xfrm>
          <a:prstGeom prst="rect">
            <a:avLst/>
          </a:prstGeom>
        </p:spPr>
        <p:txBody>
          <a:bodyPr wrap="square">
            <a:spAutoFit/>
          </a:bodyPr>
          <a:lstStyle/>
          <a:p>
            <a:pPr>
              <a:spcBef>
                <a:spcPts val="635"/>
              </a:spcBef>
              <a:spcAft>
                <a:spcPts val="953"/>
              </a:spcAft>
              <a:buClr>
                <a:srgbClr val="6666FF"/>
              </a:buClr>
            </a:pPr>
            <a:r>
              <a:rPr lang="tr-TR" sz="1482" b="1" dirty="0"/>
              <a:t>Ara Sınavlar Uzaktan</a:t>
            </a:r>
          </a:p>
          <a:p>
            <a:pPr>
              <a:spcBef>
                <a:spcPts val="635"/>
              </a:spcBef>
              <a:spcAft>
                <a:spcPts val="953"/>
              </a:spcAft>
              <a:buClr>
                <a:srgbClr val="6666FF"/>
              </a:buClr>
            </a:pPr>
            <a:r>
              <a:rPr lang="tr-TR" sz="1482" b="1" i="1" dirty="0"/>
              <a:t>Final Sınavları yüz yüze</a:t>
            </a:r>
            <a:endParaRPr lang="tr-TR" sz="1482" i="1" dirty="0"/>
          </a:p>
        </p:txBody>
      </p:sp>
      <p:sp>
        <p:nvSpPr>
          <p:cNvPr id="12" name="Sağ Ayraç 11">
            <a:extLst>
              <a:ext uri="{FF2B5EF4-FFF2-40B4-BE49-F238E27FC236}">
                <a16:creationId xmlns:a16="http://schemas.microsoft.com/office/drawing/2014/main" id="{57254CBC-116C-9081-8B71-59404E760BDA}"/>
              </a:ext>
            </a:extLst>
          </p:cNvPr>
          <p:cNvSpPr/>
          <p:nvPr/>
        </p:nvSpPr>
        <p:spPr>
          <a:xfrm>
            <a:off x="3809589" y="2743219"/>
            <a:ext cx="662276" cy="2269329"/>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sz="953"/>
          </a:p>
        </p:txBody>
      </p:sp>
      <p:sp>
        <p:nvSpPr>
          <p:cNvPr id="2" name="Dikdörtgen 1">
            <a:extLst>
              <a:ext uri="{FF2B5EF4-FFF2-40B4-BE49-F238E27FC236}">
                <a16:creationId xmlns:a16="http://schemas.microsoft.com/office/drawing/2014/main" id="{037C41EA-9F85-DE68-BFF0-13BD376AFE0E}"/>
              </a:ext>
            </a:extLst>
          </p:cNvPr>
          <p:cNvSpPr/>
          <p:nvPr/>
        </p:nvSpPr>
        <p:spPr>
          <a:xfrm>
            <a:off x="292154" y="1719818"/>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Sınavlar</a:t>
            </a:r>
          </a:p>
        </p:txBody>
      </p:sp>
      <p:sp>
        <p:nvSpPr>
          <p:cNvPr id="15" name="Dikdörtgen 14">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86</a:t>
            </a:fld>
            <a:endParaRPr lang="tr-TR"/>
          </a:p>
        </p:txBody>
      </p:sp>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216625580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69A31E55-4470-5E51-AFA5-4611695D604C}"/>
              </a:ext>
            </a:extLst>
          </p:cNvPr>
          <p:cNvPicPr>
            <a:picLocks noChangeAspect="1"/>
          </p:cNvPicPr>
          <p:nvPr/>
        </p:nvPicPr>
        <p:blipFill rotWithShape="1">
          <a:blip r:embed="rId2"/>
          <a:srcRect l="5154" t="2843" r="2175"/>
          <a:stretch/>
        </p:blipFill>
        <p:spPr>
          <a:xfrm>
            <a:off x="323331" y="3790866"/>
            <a:ext cx="3528392" cy="2455672"/>
          </a:xfrm>
          <a:prstGeom prst="rect">
            <a:avLst/>
          </a:prstGeom>
        </p:spPr>
      </p:pic>
      <p:pic>
        <p:nvPicPr>
          <p:cNvPr id="9" name="Resim 8">
            <a:extLst>
              <a:ext uri="{FF2B5EF4-FFF2-40B4-BE49-F238E27FC236}">
                <a16:creationId xmlns:a16="http://schemas.microsoft.com/office/drawing/2014/main" id="{C08D15D1-169A-E044-0E06-B81B9BCB3BD4}"/>
              </a:ext>
            </a:extLst>
          </p:cNvPr>
          <p:cNvPicPr>
            <a:picLocks noChangeAspect="1"/>
          </p:cNvPicPr>
          <p:nvPr/>
        </p:nvPicPr>
        <p:blipFill>
          <a:blip r:embed="rId3"/>
          <a:stretch>
            <a:fillRect/>
          </a:stretch>
        </p:blipFill>
        <p:spPr>
          <a:xfrm>
            <a:off x="301445" y="2181355"/>
            <a:ext cx="7222883" cy="1495108"/>
          </a:xfrm>
          <a:prstGeom prst="rect">
            <a:avLst/>
          </a:prstGeom>
        </p:spPr>
      </p:pic>
      <p:pic>
        <p:nvPicPr>
          <p:cNvPr id="10" name="Resim 9">
            <a:extLst>
              <a:ext uri="{FF2B5EF4-FFF2-40B4-BE49-F238E27FC236}">
                <a16:creationId xmlns:a16="http://schemas.microsoft.com/office/drawing/2014/main" id="{B79A864B-4E96-FEAA-E6DF-7E647CF8C2B2}"/>
              </a:ext>
            </a:extLst>
          </p:cNvPr>
          <p:cNvPicPr>
            <a:picLocks noChangeAspect="1"/>
          </p:cNvPicPr>
          <p:nvPr/>
        </p:nvPicPr>
        <p:blipFill>
          <a:blip r:embed="rId4"/>
          <a:stretch>
            <a:fillRect/>
          </a:stretch>
        </p:blipFill>
        <p:spPr>
          <a:xfrm>
            <a:off x="3995936" y="3710255"/>
            <a:ext cx="3528392" cy="2536283"/>
          </a:xfrm>
          <a:prstGeom prst="rect">
            <a:avLst/>
          </a:prstGeom>
        </p:spPr>
      </p:pic>
      <p:sp>
        <p:nvSpPr>
          <p:cNvPr id="2" name="Dikdörtgen 1">
            <a:extLst>
              <a:ext uri="{FF2B5EF4-FFF2-40B4-BE49-F238E27FC236}">
                <a16:creationId xmlns:a16="http://schemas.microsoft.com/office/drawing/2014/main" id="{B4B0CAF5-8B91-9C2F-C311-BF7D086855FD}"/>
              </a:ext>
            </a:extLst>
          </p:cNvPr>
          <p:cNvSpPr/>
          <p:nvPr/>
        </p:nvSpPr>
        <p:spPr>
          <a:xfrm>
            <a:off x="323331" y="1628800"/>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Kılavuzlar</a:t>
            </a:r>
          </a:p>
        </p:txBody>
      </p:sp>
      <p:sp>
        <p:nvSpPr>
          <p:cNvPr id="13" name="Dikdörtgen 12">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6"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87</a:t>
            </a:fld>
            <a:endParaRPr lang="tr-TR"/>
          </a:p>
        </p:txBody>
      </p:sp>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5176060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D0B9251-2C2C-A874-D6C3-D89FDFCBF8B5}"/>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7" name="Dikdörtgen 6">
            <a:extLst>
              <a:ext uri="{FF2B5EF4-FFF2-40B4-BE49-F238E27FC236}">
                <a16:creationId xmlns:a16="http://schemas.microsoft.com/office/drawing/2014/main" id="{487E9C35-720A-385A-097D-B0F40DF8A0B5}"/>
              </a:ext>
            </a:extLst>
          </p:cNvPr>
          <p:cNvSpPr/>
          <p:nvPr/>
        </p:nvSpPr>
        <p:spPr>
          <a:xfrm>
            <a:off x="5547469" y="1990760"/>
            <a:ext cx="184731" cy="287771"/>
          </a:xfrm>
          <a:prstGeom prst="rect">
            <a:avLst/>
          </a:prstGeom>
        </p:spPr>
        <p:txBody>
          <a:bodyPr wrap="none">
            <a:spAutoFit/>
          </a:bodyPr>
          <a:lstStyle/>
          <a:p>
            <a:pPr algn="just">
              <a:spcBef>
                <a:spcPts val="635"/>
              </a:spcBef>
              <a:spcAft>
                <a:spcPts val="635"/>
              </a:spcAft>
              <a:buClr>
                <a:srgbClr val="6666FF"/>
              </a:buClr>
            </a:pPr>
            <a:endParaRPr lang="tr-TR" sz="1270" dirty="0"/>
          </a:p>
        </p:txBody>
      </p:sp>
      <p:grpSp>
        <p:nvGrpSpPr>
          <p:cNvPr id="9" name="Grup 8">
            <a:extLst>
              <a:ext uri="{FF2B5EF4-FFF2-40B4-BE49-F238E27FC236}">
                <a16:creationId xmlns:a16="http://schemas.microsoft.com/office/drawing/2014/main" id="{008C34DA-FFE9-F354-EC8E-96B4B393C6B0}"/>
              </a:ext>
            </a:extLst>
          </p:cNvPr>
          <p:cNvGrpSpPr/>
          <p:nvPr/>
        </p:nvGrpSpPr>
        <p:grpSpPr>
          <a:xfrm>
            <a:off x="292154" y="2500408"/>
            <a:ext cx="4135830" cy="1720680"/>
            <a:chOff x="-1" y="1"/>
            <a:chExt cx="4114800" cy="1885950"/>
          </a:xfrm>
          <a:solidFill>
            <a:schemeClr val="accent5">
              <a:lumMod val="50000"/>
            </a:schemeClr>
          </a:solidFill>
        </p:grpSpPr>
        <p:sp>
          <p:nvSpPr>
            <p:cNvPr id="10" name="Tek Köşesi Yuvarlatılmış Dikdörtgen 19">
              <a:extLst>
                <a:ext uri="{FF2B5EF4-FFF2-40B4-BE49-F238E27FC236}">
                  <a16:creationId xmlns:a16="http://schemas.microsoft.com/office/drawing/2014/main" id="{B7D27AF9-41C4-78C4-FE72-DB18638CD383}"/>
                </a:ext>
              </a:extLst>
            </p:cNvPr>
            <p:cNvSpPr/>
            <p:nvPr/>
          </p:nvSpPr>
          <p:spPr>
            <a:xfrm rot="16200000">
              <a:off x="1114424" y="-1114424"/>
              <a:ext cx="1885950" cy="4114800"/>
            </a:xfrm>
            <a:prstGeom prst="round1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Tek Köşesi Yuvarlatılmış Dikdörtgen 4">
              <a:extLst>
                <a:ext uri="{FF2B5EF4-FFF2-40B4-BE49-F238E27FC236}">
                  <a16:creationId xmlns:a16="http://schemas.microsoft.com/office/drawing/2014/main" id="{85CA6043-96F6-F55D-5C98-E0706D92C504}"/>
                </a:ext>
              </a:extLst>
            </p:cNvPr>
            <p:cNvSpPr txBox="1"/>
            <p:nvPr/>
          </p:nvSpPr>
          <p:spPr>
            <a:xfrm>
              <a:off x="-1" y="1"/>
              <a:ext cx="4114800" cy="18859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086" tIns="94086" rIns="94086" bIns="94086" numCol="1" spcCol="1270" anchor="ctr" anchorCtr="0">
              <a:noAutofit/>
            </a:bodyPr>
            <a:lstStyle/>
            <a:p>
              <a:pPr algn="ctr" defTabSz="588074">
                <a:lnSpc>
                  <a:spcPct val="90000"/>
                </a:lnSpc>
                <a:spcBef>
                  <a:spcPct val="0"/>
                </a:spcBef>
                <a:spcAft>
                  <a:spcPct val="35000"/>
                </a:spcAft>
              </a:pPr>
              <a:r>
                <a:rPr lang="tr-TR" sz="1323" b="1" dirty="0"/>
                <a:t>Kırklareli Üniversitesi Ana Sayfası</a:t>
              </a:r>
            </a:p>
            <a:p>
              <a:pPr algn="ctr" defTabSz="588074">
                <a:lnSpc>
                  <a:spcPct val="90000"/>
                </a:lnSpc>
                <a:spcBef>
                  <a:spcPct val="0"/>
                </a:spcBef>
                <a:spcAft>
                  <a:spcPct val="35000"/>
                </a:spcAft>
              </a:pPr>
              <a:r>
                <a:rPr lang="tr-TR" sz="1323" b="1" dirty="0"/>
                <a:t>https://www.klu.edu.tr/</a:t>
              </a:r>
            </a:p>
          </p:txBody>
        </p:sp>
      </p:grpSp>
      <p:grpSp>
        <p:nvGrpSpPr>
          <p:cNvPr id="12" name="Grup 11">
            <a:extLst>
              <a:ext uri="{FF2B5EF4-FFF2-40B4-BE49-F238E27FC236}">
                <a16:creationId xmlns:a16="http://schemas.microsoft.com/office/drawing/2014/main" id="{C72C1D62-4EF2-4FE9-D926-0AE39D7D89B5}"/>
              </a:ext>
            </a:extLst>
          </p:cNvPr>
          <p:cNvGrpSpPr/>
          <p:nvPr/>
        </p:nvGrpSpPr>
        <p:grpSpPr>
          <a:xfrm>
            <a:off x="4873674" y="2564904"/>
            <a:ext cx="3586758" cy="1728192"/>
            <a:chOff x="4114799" y="1885950"/>
            <a:chExt cx="4114801" cy="1885950"/>
          </a:xfrm>
          <a:solidFill>
            <a:srgbClr val="0070C0"/>
          </a:solidFill>
        </p:grpSpPr>
        <p:sp>
          <p:nvSpPr>
            <p:cNvPr id="13" name="Tek Köşesi Yuvarlatılmış Dikdörtgen 22">
              <a:extLst>
                <a:ext uri="{FF2B5EF4-FFF2-40B4-BE49-F238E27FC236}">
                  <a16:creationId xmlns:a16="http://schemas.microsoft.com/office/drawing/2014/main" id="{3B1AD9AD-F6DA-3C0A-0CD1-7523765ABEAC}"/>
                </a:ext>
              </a:extLst>
            </p:cNvPr>
            <p:cNvSpPr/>
            <p:nvPr/>
          </p:nvSpPr>
          <p:spPr>
            <a:xfrm rot="5400000">
              <a:off x="5229225" y="771525"/>
              <a:ext cx="1885950" cy="4114800"/>
            </a:xfrm>
            <a:prstGeom prst="round1Rect">
              <a:avLst/>
            </a:prstGeom>
            <a:grp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4" name="Tek Köşesi Yuvarlatılmış Dikdörtgen 4">
              <a:extLst>
                <a:ext uri="{FF2B5EF4-FFF2-40B4-BE49-F238E27FC236}">
                  <a16:creationId xmlns:a16="http://schemas.microsoft.com/office/drawing/2014/main" id="{0C0A8362-DA39-8AC8-928F-F68F120F0FDB}"/>
                </a:ext>
              </a:extLst>
            </p:cNvPr>
            <p:cNvSpPr txBox="1"/>
            <p:nvPr/>
          </p:nvSpPr>
          <p:spPr>
            <a:xfrm>
              <a:off x="4114799" y="1885951"/>
              <a:ext cx="4114800" cy="188594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086" tIns="94086" rIns="94086" bIns="94086" numCol="1" spcCol="1270" anchor="ctr" anchorCtr="0">
              <a:noAutofit/>
            </a:bodyPr>
            <a:lstStyle/>
            <a:p>
              <a:pPr algn="ctr" defTabSz="588074">
                <a:lnSpc>
                  <a:spcPct val="90000"/>
                </a:lnSpc>
                <a:spcBef>
                  <a:spcPct val="0"/>
                </a:spcBef>
                <a:spcAft>
                  <a:spcPct val="35000"/>
                </a:spcAft>
              </a:pPr>
              <a:r>
                <a:rPr lang="tr-TR" sz="1323" b="1" dirty="0"/>
                <a:t>Biriminizin ve Bölümünüzün web Sayfası</a:t>
              </a:r>
            </a:p>
          </p:txBody>
        </p:sp>
      </p:grpSp>
      <p:grpSp>
        <p:nvGrpSpPr>
          <p:cNvPr id="15" name="Grup 14">
            <a:extLst>
              <a:ext uri="{FF2B5EF4-FFF2-40B4-BE49-F238E27FC236}">
                <a16:creationId xmlns:a16="http://schemas.microsoft.com/office/drawing/2014/main" id="{7BEC8176-3081-A655-CA88-F8D384D5F29C}"/>
              </a:ext>
            </a:extLst>
          </p:cNvPr>
          <p:cNvGrpSpPr/>
          <p:nvPr/>
        </p:nvGrpSpPr>
        <p:grpSpPr>
          <a:xfrm>
            <a:off x="4897048" y="4491377"/>
            <a:ext cx="3563384" cy="1601917"/>
            <a:chOff x="4114800" y="0"/>
            <a:chExt cx="4114800" cy="1885950"/>
          </a:xfrm>
          <a:solidFill>
            <a:schemeClr val="accent1">
              <a:lumMod val="75000"/>
            </a:schemeClr>
          </a:solidFill>
        </p:grpSpPr>
        <p:sp>
          <p:nvSpPr>
            <p:cNvPr id="16" name="Tek Köşesi Yuvarlatılmış Dikdörtgen 25">
              <a:extLst>
                <a:ext uri="{FF2B5EF4-FFF2-40B4-BE49-F238E27FC236}">
                  <a16:creationId xmlns:a16="http://schemas.microsoft.com/office/drawing/2014/main" id="{84555DAF-09EA-E40A-DA19-2BB2814C92D0}"/>
                </a:ext>
              </a:extLst>
            </p:cNvPr>
            <p:cNvSpPr/>
            <p:nvPr/>
          </p:nvSpPr>
          <p:spPr>
            <a:xfrm>
              <a:off x="4114800" y="0"/>
              <a:ext cx="4114800" cy="1885950"/>
            </a:xfrm>
            <a:prstGeom prst="round1Rect">
              <a:avLst/>
            </a:prstGeom>
            <a:grpFill/>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17" name="Tek Köşesi Yuvarlatılmış Dikdörtgen 4">
              <a:extLst>
                <a:ext uri="{FF2B5EF4-FFF2-40B4-BE49-F238E27FC236}">
                  <a16:creationId xmlns:a16="http://schemas.microsoft.com/office/drawing/2014/main" id="{E3B96EAC-48AA-A665-8B39-0E7790A501C8}"/>
                </a:ext>
              </a:extLst>
            </p:cNvPr>
            <p:cNvSpPr txBox="1"/>
            <p:nvPr/>
          </p:nvSpPr>
          <p:spPr>
            <a:xfrm>
              <a:off x="4114800" y="0"/>
              <a:ext cx="4114800" cy="18859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086" tIns="94086" rIns="94086" bIns="94086" numCol="1" spcCol="1270" anchor="ctr" anchorCtr="0">
              <a:noAutofit/>
            </a:bodyPr>
            <a:lstStyle/>
            <a:p>
              <a:pPr algn="ctr" defTabSz="588074">
                <a:lnSpc>
                  <a:spcPct val="90000"/>
                </a:lnSpc>
                <a:spcBef>
                  <a:spcPct val="0"/>
                </a:spcBef>
                <a:spcAft>
                  <a:spcPct val="35000"/>
                </a:spcAft>
              </a:pPr>
              <a:r>
                <a:rPr lang="tr-TR" sz="1323" b="1" dirty="0">
                  <a:solidFill>
                    <a:schemeClr val="bg1"/>
                  </a:solidFill>
                </a:rPr>
                <a:t>OBS</a:t>
              </a:r>
            </a:p>
            <a:p>
              <a:pPr algn="ctr" defTabSz="588074">
                <a:lnSpc>
                  <a:spcPct val="90000"/>
                </a:lnSpc>
                <a:spcBef>
                  <a:spcPct val="0"/>
                </a:spcBef>
                <a:spcAft>
                  <a:spcPct val="35000"/>
                </a:spcAft>
              </a:pPr>
              <a:r>
                <a:rPr lang="tr-TR" sz="1323" b="1" dirty="0">
                  <a:solidFill>
                    <a:schemeClr val="bg1"/>
                  </a:solidFill>
                </a:rPr>
                <a:t>https://obs.klu.edu.tr/ </a:t>
              </a:r>
            </a:p>
          </p:txBody>
        </p:sp>
      </p:grpSp>
      <p:grpSp>
        <p:nvGrpSpPr>
          <p:cNvPr id="18" name="Grup 17">
            <a:extLst>
              <a:ext uri="{FF2B5EF4-FFF2-40B4-BE49-F238E27FC236}">
                <a16:creationId xmlns:a16="http://schemas.microsoft.com/office/drawing/2014/main" id="{9AA82F8D-AD69-6189-8CDA-BA293BF3D1DC}"/>
              </a:ext>
            </a:extLst>
          </p:cNvPr>
          <p:cNvGrpSpPr/>
          <p:nvPr/>
        </p:nvGrpSpPr>
        <p:grpSpPr>
          <a:xfrm>
            <a:off x="322786" y="4491378"/>
            <a:ext cx="4033190" cy="1601918"/>
            <a:chOff x="0" y="1885949"/>
            <a:chExt cx="4114800" cy="1885951"/>
          </a:xfrm>
          <a:solidFill>
            <a:srgbClr val="002060"/>
          </a:solidFill>
        </p:grpSpPr>
        <p:sp>
          <p:nvSpPr>
            <p:cNvPr id="19" name="Tek Köşesi Yuvarlatılmış Dikdörtgen 28">
              <a:extLst>
                <a:ext uri="{FF2B5EF4-FFF2-40B4-BE49-F238E27FC236}">
                  <a16:creationId xmlns:a16="http://schemas.microsoft.com/office/drawing/2014/main" id="{47B5E700-ED3D-0218-48A0-4CF0770941ED}"/>
                </a:ext>
              </a:extLst>
            </p:cNvPr>
            <p:cNvSpPr/>
            <p:nvPr/>
          </p:nvSpPr>
          <p:spPr>
            <a:xfrm rot="10800000">
              <a:off x="0" y="1885950"/>
              <a:ext cx="4114800" cy="1885950"/>
            </a:xfrm>
            <a:prstGeom prst="round1Rect">
              <a:avLst/>
            </a:prstGeom>
            <a:grpFill/>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20" name="Tek Köşesi Yuvarlatılmış Dikdörtgen 4">
              <a:extLst>
                <a:ext uri="{FF2B5EF4-FFF2-40B4-BE49-F238E27FC236}">
                  <a16:creationId xmlns:a16="http://schemas.microsoft.com/office/drawing/2014/main" id="{FFABEEB3-7B54-5BC5-256A-D38D32A60273}"/>
                </a:ext>
              </a:extLst>
            </p:cNvPr>
            <p:cNvSpPr txBox="1"/>
            <p:nvPr/>
          </p:nvSpPr>
          <p:spPr>
            <a:xfrm>
              <a:off x="0" y="1885949"/>
              <a:ext cx="4114800" cy="18859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086" tIns="94086" rIns="94086" bIns="94086" numCol="1" spcCol="1270" anchor="ctr" anchorCtr="0">
              <a:noAutofit/>
            </a:bodyPr>
            <a:lstStyle/>
            <a:p>
              <a:pPr algn="ctr" defTabSz="588074">
                <a:lnSpc>
                  <a:spcPct val="90000"/>
                </a:lnSpc>
                <a:spcBef>
                  <a:spcPct val="0"/>
                </a:spcBef>
                <a:spcAft>
                  <a:spcPct val="35000"/>
                </a:spcAft>
              </a:pPr>
              <a:r>
                <a:rPr lang="tr-TR" sz="1323" b="1" dirty="0">
                  <a:solidFill>
                    <a:schemeClr val="bg1"/>
                  </a:solidFill>
                </a:rPr>
                <a:t>KLUZEM</a:t>
              </a:r>
            </a:p>
            <a:p>
              <a:pPr algn="ctr" defTabSz="588074">
                <a:lnSpc>
                  <a:spcPct val="90000"/>
                </a:lnSpc>
                <a:spcBef>
                  <a:spcPct val="0"/>
                </a:spcBef>
                <a:spcAft>
                  <a:spcPct val="35000"/>
                </a:spcAft>
              </a:pPr>
              <a:r>
                <a:rPr lang="tr-TR" sz="1323" b="1" dirty="0">
                  <a:solidFill>
                    <a:schemeClr val="bg1"/>
                  </a:solidFill>
                </a:rPr>
                <a:t>https://kluzem.klu.edu.tr/</a:t>
              </a:r>
            </a:p>
          </p:txBody>
        </p:sp>
      </p:grpSp>
      <p:sp>
        <p:nvSpPr>
          <p:cNvPr id="2" name="Dikdörtgen 1">
            <a:extLst>
              <a:ext uri="{FF2B5EF4-FFF2-40B4-BE49-F238E27FC236}">
                <a16:creationId xmlns:a16="http://schemas.microsoft.com/office/drawing/2014/main" id="{B4979001-F8D5-795E-8632-2784911B270F}"/>
              </a:ext>
            </a:extLst>
          </p:cNvPr>
          <p:cNvSpPr/>
          <p:nvPr/>
        </p:nvSpPr>
        <p:spPr>
          <a:xfrm>
            <a:off x="292154" y="1723982"/>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Önemli Site ve Sistemler</a:t>
            </a:r>
          </a:p>
        </p:txBody>
      </p:sp>
      <p:sp>
        <p:nvSpPr>
          <p:cNvPr id="23" name="Dikdörtgen 22">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2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88</a:t>
            </a:fld>
            <a:endParaRPr lang="tr-TR"/>
          </a:p>
        </p:txBody>
      </p:sp>
      <p:sp>
        <p:nvSpPr>
          <p:cNvPr id="2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323670221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74FB1C8-7FB7-20E2-921C-EF1752C13E44}"/>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7" name="Dikdörtgen 6">
            <a:extLst>
              <a:ext uri="{FF2B5EF4-FFF2-40B4-BE49-F238E27FC236}">
                <a16:creationId xmlns:a16="http://schemas.microsoft.com/office/drawing/2014/main" id="{5D973155-5480-C481-ED84-39EFE006C61D}"/>
              </a:ext>
            </a:extLst>
          </p:cNvPr>
          <p:cNvSpPr/>
          <p:nvPr/>
        </p:nvSpPr>
        <p:spPr>
          <a:xfrm>
            <a:off x="5547469" y="1990760"/>
            <a:ext cx="184731" cy="287771"/>
          </a:xfrm>
          <a:prstGeom prst="rect">
            <a:avLst/>
          </a:prstGeom>
        </p:spPr>
        <p:txBody>
          <a:bodyPr wrap="none">
            <a:spAutoFit/>
          </a:bodyPr>
          <a:lstStyle/>
          <a:p>
            <a:pPr algn="just">
              <a:spcBef>
                <a:spcPts val="635"/>
              </a:spcBef>
              <a:spcAft>
                <a:spcPts val="635"/>
              </a:spcAft>
              <a:buClr>
                <a:srgbClr val="6666FF"/>
              </a:buClr>
            </a:pPr>
            <a:endParaRPr lang="tr-TR" sz="1270" dirty="0"/>
          </a:p>
        </p:txBody>
      </p:sp>
      <p:sp>
        <p:nvSpPr>
          <p:cNvPr id="8" name="Dikdörtgen 7">
            <a:extLst>
              <a:ext uri="{FF2B5EF4-FFF2-40B4-BE49-F238E27FC236}">
                <a16:creationId xmlns:a16="http://schemas.microsoft.com/office/drawing/2014/main" id="{DD48C79D-6687-3994-1319-5298EAC27904}"/>
              </a:ext>
            </a:extLst>
          </p:cNvPr>
          <p:cNvSpPr/>
          <p:nvPr/>
        </p:nvSpPr>
        <p:spPr>
          <a:xfrm>
            <a:off x="4427023" y="1562835"/>
            <a:ext cx="2425622" cy="287771"/>
          </a:xfrm>
          <a:prstGeom prst="rect">
            <a:avLst/>
          </a:prstGeom>
        </p:spPr>
        <p:txBody>
          <a:bodyPr wrap="square">
            <a:spAutoFit/>
          </a:bodyPr>
          <a:lstStyle/>
          <a:p>
            <a:r>
              <a:rPr lang="tr-TR" sz="1270" b="1" dirty="0">
                <a:solidFill>
                  <a:srgbClr val="336699"/>
                </a:solidFill>
              </a:rPr>
              <a:t>https://ebp.klu.edu.tr/</a:t>
            </a:r>
          </a:p>
        </p:txBody>
      </p:sp>
      <p:pic>
        <p:nvPicPr>
          <p:cNvPr id="10" name="Resim 9">
            <a:extLst>
              <a:ext uri="{FF2B5EF4-FFF2-40B4-BE49-F238E27FC236}">
                <a16:creationId xmlns:a16="http://schemas.microsoft.com/office/drawing/2014/main" id="{2FC774FD-A54D-5E0C-0A66-778B81E4D954}"/>
              </a:ext>
            </a:extLst>
          </p:cNvPr>
          <p:cNvPicPr>
            <a:picLocks noChangeAspect="1"/>
          </p:cNvPicPr>
          <p:nvPr/>
        </p:nvPicPr>
        <p:blipFill>
          <a:blip r:embed="rId2"/>
          <a:stretch>
            <a:fillRect/>
          </a:stretch>
        </p:blipFill>
        <p:spPr>
          <a:xfrm>
            <a:off x="215852" y="2338296"/>
            <a:ext cx="8572086" cy="3538976"/>
          </a:xfrm>
          <a:prstGeom prst="rect">
            <a:avLst/>
          </a:prstGeom>
        </p:spPr>
      </p:pic>
      <p:sp>
        <p:nvSpPr>
          <p:cNvPr id="11" name="Dikdörtgen 10">
            <a:extLst>
              <a:ext uri="{FF2B5EF4-FFF2-40B4-BE49-F238E27FC236}">
                <a16:creationId xmlns:a16="http://schemas.microsoft.com/office/drawing/2014/main" id="{E2EB3E07-27F7-2E1E-D96F-FB3CA8D794A5}"/>
              </a:ext>
            </a:extLst>
          </p:cNvPr>
          <p:cNvSpPr/>
          <p:nvPr/>
        </p:nvSpPr>
        <p:spPr>
          <a:xfrm>
            <a:off x="-126534" y="1589134"/>
            <a:ext cx="3408474" cy="352854"/>
          </a:xfrm>
          <a:prstGeom prst="rect">
            <a:avLst/>
          </a:prstGeom>
        </p:spPr>
        <p:txBody>
          <a:bodyPr wrap="square">
            <a:spAutoFit/>
          </a:bodyPr>
          <a:lstStyle/>
          <a:p>
            <a:pPr indent="472139" defTabSz="247014">
              <a:tabLst>
                <a:tab pos="995525" algn="l"/>
                <a:tab pos="1046771" algn="l"/>
              </a:tabLst>
            </a:pPr>
            <a:r>
              <a:rPr lang="tr-TR" sz="1693" b="1" spc="132" dirty="0">
                <a:solidFill>
                  <a:srgbClr val="003366"/>
                </a:solidFill>
              </a:rPr>
              <a:t>Eğitim Bilgi Paketi (EBP)</a:t>
            </a:r>
            <a:endParaRPr lang="tr-TR" sz="1693" spc="132" dirty="0">
              <a:solidFill>
                <a:srgbClr val="6666FF"/>
              </a:solidFill>
            </a:endParaRPr>
          </a:p>
        </p:txBody>
      </p:sp>
      <p:sp>
        <p:nvSpPr>
          <p:cNvPr id="16" name="Dikdörtgen 15">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89</a:t>
            </a:fld>
            <a:endParaRPr lang="tr-T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63762807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24397C"/>
                </a:solidFill>
                <a:ea typeface="+mn-ea"/>
                <a:cs typeface="Arial" panose="020B0604020202020204" pitchFamily="34" charset="0"/>
              </a:rPr>
              <a:t>TIP</a:t>
            </a:r>
            <a:r>
              <a:rPr lang="tr-TR" dirty="0"/>
              <a:t> </a:t>
            </a:r>
            <a:r>
              <a:rPr lang="tr-TR" sz="2800" b="1" dirty="0">
                <a:solidFill>
                  <a:srgbClr val="24397C"/>
                </a:solidFill>
                <a:ea typeface="+mn-ea"/>
                <a:cs typeface="Arial" panose="020B0604020202020204" pitchFamily="34" charset="0"/>
              </a:rPr>
              <a:t>FAKÜLTESİ</a:t>
            </a:r>
          </a:p>
        </p:txBody>
      </p:sp>
      <p:pic>
        <p:nvPicPr>
          <p:cNvPr id="9" name="İçerik Yer Tutucusu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332" y="1370929"/>
            <a:ext cx="7484939" cy="4204554"/>
          </a:xfrm>
        </p:spPr>
      </p:pic>
      <p:pic>
        <p:nvPicPr>
          <p:cNvPr id="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Metin kutusu 2"/>
          <p:cNvSpPr txBox="1"/>
          <p:nvPr/>
        </p:nvSpPr>
        <p:spPr>
          <a:xfrm>
            <a:off x="3131840" y="5771528"/>
            <a:ext cx="3197478" cy="369332"/>
          </a:xfrm>
          <a:prstGeom prst="rect">
            <a:avLst/>
          </a:prstGeom>
          <a:noFill/>
        </p:spPr>
        <p:txBody>
          <a:bodyPr wrap="none" rtlCol="0">
            <a:spAutoFit/>
          </a:bodyPr>
          <a:lstStyle/>
          <a:p>
            <a:r>
              <a:rPr lang="tr-TR" dirty="0">
                <a:solidFill>
                  <a:schemeClr val="tx2"/>
                </a:solidFill>
              </a:rPr>
              <a:t>Bina yapımı devam etmektedir…</a:t>
            </a:r>
          </a:p>
        </p:txBody>
      </p:sp>
      <p:sp>
        <p:nvSpPr>
          <p:cNvPr id="5" name="Slayt Numarası Yer Tutucusu 4"/>
          <p:cNvSpPr>
            <a:spLocks noGrp="1"/>
          </p:cNvSpPr>
          <p:nvPr>
            <p:ph type="sldNum" sz="quarter" idx="12"/>
          </p:nvPr>
        </p:nvSpPr>
        <p:spPr/>
        <p:txBody>
          <a:bodyPr/>
          <a:lstStyle/>
          <a:p>
            <a:fld id="{F302176B-0E47-46AC-8F43-DAB4B8A37D06}" type="slidenum">
              <a:rPr lang="tr-TR" smtClean="0"/>
              <a:t>9</a:t>
            </a:fld>
            <a:endParaRPr lang="tr-TR"/>
          </a:p>
        </p:txBody>
      </p:sp>
    </p:spTree>
    <p:extLst>
      <p:ext uri="{BB962C8B-B14F-4D97-AF65-F5344CB8AC3E}">
        <p14:creationId xmlns:p14="http://schemas.microsoft.com/office/powerpoint/2010/main" val="148341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F8EE8E98-236E-F42B-7312-B4E997889BF5}"/>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7" name="Dikdörtgen 6">
            <a:extLst>
              <a:ext uri="{FF2B5EF4-FFF2-40B4-BE49-F238E27FC236}">
                <a16:creationId xmlns:a16="http://schemas.microsoft.com/office/drawing/2014/main" id="{3B764EAC-71F3-7233-CA3A-E1F12AB2D34E}"/>
              </a:ext>
            </a:extLst>
          </p:cNvPr>
          <p:cNvSpPr/>
          <p:nvPr/>
        </p:nvSpPr>
        <p:spPr>
          <a:xfrm>
            <a:off x="5547469" y="1990760"/>
            <a:ext cx="184731" cy="287771"/>
          </a:xfrm>
          <a:prstGeom prst="rect">
            <a:avLst/>
          </a:prstGeom>
        </p:spPr>
        <p:txBody>
          <a:bodyPr wrap="none">
            <a:spAutoFit/>
          </a:bodyPr>
          <a:lstStyle/>
          <a:p>
            <a:pPr algn="just">
              <a:spcBef>
                <a:spcPts val="635"/>
              </a:spcBef>
              <a:spcAft>
                <a:spcPts val="635"/>
              </a:spcAft>
              <a:buClr>
                <a:srgbClr val="6666FF"/>
              </a:buClr>
            </a:pPr>
            <a:endParaRPr lang="tr-TR" sz="1270" dirty="0"/>
          </a:p>
        </p:txBody>
      </p:sp>
      <p:sp>
        <p:nvSpPr>
          <p:cNvPr id="8" name="Dikdörtgen 7">
            <a:extLst>
              <a:ext uri="{FF2B5EF4-FFF2-40B4-BE49-F238E27FC236}">
                <a16:creationId xmlns:a16="http://schemas.microsoft.com/office/drawing/2014/main" id="{37A1813A-0E37-B8F9-070F-86AE6D2E6F20}"/>
              </a:ext>
            </a:extLst>
          </p:cNvPr>
          <p:cNvSpPr/>
          <p:nvPr/>
        </p:nvSpPr>
        <p:spPr>
          <a:xfrm>
            <a:off x="4334658" y="1634845"/>
            <a:ext cx="2425622" cy="287771"/>
          </a:xfrm>
          <a:prstGeom prst="rect">
            <a:avLst/>
          </a:prstGeom>
        </p:spPr>
        <p:txBody>
          <a:bodyPr wrap="square">
            <a:spAutoFit/>
          </a:bodyPr>
          <a:lstStyle/>
          <a:p>
            <a:r>
              <a:rPr lang="tr-TR" sz="1270" b="1" dirty="0">
                <a:solidFill>
                  <a:srgbClr val="336699"/>
                </a:solidFill>
              </a:rPr>
              <a:t>https://ogrdestek.klu.edu.tr/</a:t>
            </a:r>
          </a:p>
        </p:txBody>
      </p:sp>
      <p:pic>
        <p:nvPicPr>
          <p:cNvPr id="10" name="Resim 9">
            <a:extLst>
              <a:ext uri="{FF2B5EF4-FFF2-40B4-BE49-F238E27FC236}">
                <a16:creationId xmlns:a16="http://schemas.microsoft.com/office/drawing/2014/main" id="{B45FC729-0339-F856-5F63-519243B2D834}"/>
              </a:ext>
            </a:extLst>
          </p:cNvPr>
          <p:cNvPicPr>
            <a:picLocks noChangeAspect="1"/>
          </p:cNvPicPr>
          <p:nvPr/>
        </p:nvPicPr>
        <p:blipFill>
          <a:blip r:embed="rId2"/>
          <a:stretch>
            <a:fillRect/>
          </a:stretch>
        </p:blipFill>
        <p:spPr>
          <a:xfrm>
            <a:off x="335465" y="2090263"/>
            <a:ext cx="6948436" cy="4634089"/>
          </a:xfrm>
          <a:prstGeom prst="rect">
            <a:avLst/>
          </a:prstGeom>
        </p:spPr>
      </p:pic>
      <p:sp>
        <p:nvSpPr>
          <p:cNvPr id="11" name="Dikdörtgen 10">
            <a:extLst>
              <a:ext uri="{FF2B5EF4-FFF2-40B4-BE49-F238E27FC236}">
                <a16:creationId xmlns:a16="http://schemas.microsoft.com/office/drawing/2014/main" id="{2C3B8429-2B4F-FC73-7D1A-4BFBBAF6ACF3}"/>
              </a:ext>
            </a:extLst>
          </p:cNvPr>
          <p:cNvSpPr/>
          <p:nvPr/>
        </p:nvSpPr>
        <p:spPr>
          <a:xfrm>
            <a:off x="-180528" y="1634845"/>
            <a:ext cx="3094245" cy="352854"/>
          </a:xfrm>
          <a:prstGeom prst="rect">
            <a:avLst/>
          </a:prstGeom>
        </p:spPr>
        <p:txBody>
          <a:bodyPr wrap="none">
            <a:spAutoFit/>
          </a:bodyPr>
          <a:lstStyle/>
          <a:p>
            <a:pPr indent="472139" defTabSz="247014">
              <a:tabLst>
                <a:tab pos="995525" algn="l"/>
                <a:tab pos="1046771" algn="l"/>
              </a:tabLst>
            </a:pPr>
            <a:r>
              <a:rPr lang="tr-TR" sz="1693" b="1" spc="132" dirty="0">
                <a:solidFill>
                  <a:srgbClr val="003366"/>
                </a:solidFill>
              </a:rPr>
              <a:t>Öğrenci Destek Sistemi</a:t>
            </a:r>
            <a:endParaRPr lang="tr-TR" sz="1693" spc="132" dirty="0">
              <a:solidFill>
                <a:srgbClr val="6666FF"/>
              </a:solidFill>
            </a:endParaRPr>
          </a:p>
        </p:txBody>
      </p:sp>
      <p:sp>
        <p:nvSpPr>
          <p:cNvPr id="16" name="Dikdörtgen 15">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90</a:t>
            </a:fld>
            <a:endParaRPr lang="tr-T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4073078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a:p>
          <a:p>
            <a:pPr marL="0" indent="0" algn="ctr">
              <a:buNone/>
            </a:pPr>
            <a:endParaRPr lang="tr-TR" dirty="0"/>
          </a:p>
          <a:p>
            <a:pPr marL="0" indent="0" algn="ctr">
              <a:buNone/>
            </a:pPr>
            <a:r>
              <a:rPr lang="tr-TR" sz="4000" b="1" dirty="0">
                <a:solidFill>
                  <a:schemeClr val="tx2"/>
                </a:solidFill>
              </a:rPr>
              <a:t>Toplumla İlişkiler Koordinatörlüğü</a:t>
            </a:r>
          </a:p>
        </p:txBody>
      </p:sp>
      <p:sp>
        <p:nvSpPr>
          <p:cNvPr id="4" name="Slayt Numarası Yer Tutucusu 3"/>
          <p:cNvSpPr>
            <a:spLocks noGrp="1"/>
          </p:cNvSpPr>
          <p:nvPr>
            <p:ph type="sldNum" sz="quarter" idx="12"/>
          </p:nvPr>
        </p:nvSpPr>
        <p:spPr/>
        <p:txBody>
          <a:bodyPr/>
          <a:lstStyle/>
          <a:p>
            <a:fld id="{F302176B-0E47-46AC-8F43-DAB4B8A37D06}" type="slidenum">
              <a:rPr lang="tr-TR" smtClean="0"/>
              <a:t>91</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07864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D3C51A1-0636-A6A1-C0CB-A458478FF0C9}"/>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4">
            <a:extLst>
              <a:ext uri="{FF2B5EF4-FFF2-40B4-BE49-F238E27FC236}">
                <a16:creationId xmlns:a16="http://schemas.microsoft.com/office/drawing/2014/main" id="{84FF6C7F-15A3-B537-2726-483A54BA4565}"/>
              </a:ext>
            </a:extLst>
          </p:cNvPr>
          <p:cNvSpPr/>
          <p:nvPr/>
        </p:nvSpPr>
        <p:spPr>
          <a:xfrm>
            <a:off x="290241" y="844977"/>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dirty="0">
                <a:solidFill>
                  <a:srgbClr val="003366"/>
                </a:solidFill>
              </a:rPr>
              <a:t>Sosyal Sorumluluk ve Duyarlılık</a:t>
            </a:r>
            <a:endParaRPr lang="tr-TR" sz="2000" dirty="0">
              <a:solidFill>
                <a:srgbClr val="6666FF"/>
              </a:solidFill>
            </a:endParaRPr>
          </a:p>
        </p:txBody>
      </p:sp>
      <p:sp>
        <p:nvSpPr>
          <p:cNvPr id="10" name="Dikdörtgen 28">
            <a:extLst>
              <a:ext uri="{FF2B5EF4-FFF2-40B4-BE49-F238E27FC236}">
                <a16:creationId xmlns:a16="http://schemas.microsoft.com/office/drawing/2014/main" id="{5882E934-2666-10EA-BE2D-F88EC4BFC997}"/>
              </a:ext>
            </a:extLst>
          </p:cNvPr>
          <p:cNvSpPr/>
          <p:nvPr/>
        </p:nvSpPr>
        <p:spPr>
          <a:xfrm>
            <a:off x="228589" y="1650728"/>
            <a:ext cx="4571047" cy="4967771"/>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Toplumla İlişkiler Koordinatörlüğü Amaç ve Hedefleri</a:t>
            </a:r>
            <a:endParaRPr lang="tr-TR" sz="2000" b="1" dirty="0">
              <a:solidFill>
                <a:schemeClr val="tx2"/>
              </a:solidFill>
            </a:endParaRPr>
          </a:p>
          <a:p>
            <a:pPr marL="140130" indent="-140130" algn="just">
              <a:buClr>
                <a:srgbClr val="9999FF"/>
              </a:buClr>
              <a:buFont typeface="Wingdings" panose="05000000000000000000" pitchFamily="2" charset="2"/>
              <a:buChar char="§"/>
            </a:pPr>
            <a:endParaRPr lang="tr-TR" sz="2000" dirty="0"/>
          </a:p>
          <a:p>
            <a:pPr algn="just">
              <a:buClr>
                <a:srgbClr val="9999FF"/>
              </a:buClr>
            </a:pPr>
            <a:r>
              <a:rPr lang="tr-TR" sz="2000" dirty="0">
                <a:sym typeface="Wingdings" panose="05000000000000000000" pitchFamily="2" charset="2"/>
              </a:rPr>
              <a:t>Toplumla İlişkiler Koordinatörlüğü; </a:t>
            </a:r>
            <a:r>
              <a:rPr lang="tr-TR" sz="2000" b="1" i="1" dirty="0">
                <a:solidFill>
                  <a:srgbClr val="336699"/>
                </a:solidFill>
                <a:sym typeface="Wingdings" panose="05000000000000000000" pitchFamily="2" charset="2"/>
              </a:rPr>
              <a:t>yerel, ulusal ve uluslararası alandaki sorunların çözümüne disiplinler arası işbirliği ve bilimsel araştırma odaklı sosyal sorumluluk ve duyarlılıkla katkı sunmayı</a:t>
            </a:r>
            <a:r>
              <a:rPr lang="tr-TR" sz="2000" dirty="0">
                <a:sym typeface="Wingdings" panose="05000000000000000000" pitchFamily="2" charset="2"/>
              </a:rPr>
              <a:t> amaçlamaktadır.</a:t>
            </a:r>
            <a:endParaRPr lang="tr-TR" sz="2000" dirty="0"/>
          </a:p>
          <a:p>
            <a:pPr algn="just">
              <a:buClr>
                <a:srgbClr val="9999FF"/>
              </a:buClr>
            </a:pPr>
            <a:endParaRPr lang="tr-TR" sz="2000" dirty="0"/>
          </a:p>
          <a:p>
            <a:pPr algn="just">
              <a:buClr>
                <a:srgbClr val="9999FF"/>
              </a:buClr>
            </a:pPr>
            <a:r>
              <a:rPr lang="tr-TR" sz="2000" dirty="0">
                <a:ea typeface="+mn-lt"/>
                <a:cs typeface="+mn-lt"/>
                <a:sym typeface="Wingdings" panose="05000000000000000000" pitchFamily="2" charset="2"/>
              </a:rPr>
              <a:t>Toplumla İlişkiler Koordinatörlüğü web sayfası </a:t>
            </a:r>
            <a:r>
              <a:rPr lang="tr-TR" sz="2000" b="1" i="1" dirty="0">
                <a:solidFill>
                  <a:srgbClr val="336699"/>
                </a:solidFill>
                <a:ea typeface="+mn-lt"/>
                <a:cs typeface="+mn-lt"/>
                <a:sym typeface="Wingdings" panose="05000000000000000000" pitchFamily="2" charset="2"/>
              </a:rPr>
              <a:t>(https://tik.klu.edu.tr/)</a:t>
            </a:r>
            <a:r>
              <a:rPr lang="tr-TR" sz="2000" dirty="0">
                <a:ea typeface="+mn-lt"/>
                <a:cs typeface="+mn-lt"/>
                <a:sym typeface="Wingdings" panose="05000000000000000000" pitchFamily="2" charset="2"/>
              </a:rPr>
              <a:t> ise toplumun erişebileceği şekilde hazırlanmış ve görünürlüğü sağlanmıştır.</a:t>
            </a:r>
            <a:endParaRPr lang="tr-TR" sz="2000" dirty="0"/>
          </a:p>
          <a:p>
            <a:pPr algn="just">
              <a:buClr>
                <a:srgbClr val="9999FF"/>
              </a:buClr>
            </a:pPr>
            <a:endParaRPr lang="tr-TR" sz="1482" dirty="0"/>
          </a:p>
          <a:p>
            <a:pPr>
              <a:spcBef>
                <a:spcPts val="635"/>
              </a:spcBef>
              <a:spcAft>
                <a:spcPts val="635"/>
              </a:spcAft>
              <a:buClr>
                <a:srgbClr val="9999FF"/>
              </a:buClr>
            </a:pPr>
            <a:endParaRPr lang="tr-TR" sz="1482" dirty="0"/>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5" name="Resim 2">
            <a:extLst>
              <a:ext uri="{FF2B5EF4-FFF2-40B4-BE49-F238E27FC236}">
                <a16:creationId xmlns:a16="http://schemas.microsoft.com/office/drawing/2014/main" id="{2B156A17-6C98-0B2E-5940-809A642841B5}"/>
              </a:ext>
            </a:extLst>
          </p:cNvPr>
          <p:cNvPicPr>
            <a:picLocks noChangeAspect="1"/>
          </p:cNvPicPr>
          <p:nvPr/>
        </p:nvPicPr>
        <p:blipFill>
          <a:blip r:embed="rId3"/>
          <a:stretch>
            <a:fillRect/>
          </a:stretch>
        </p:blipFill>
        <p:spPr>
          <a:xfrm>
            <a:off x="5033796" y="2361576"/>
            <a:ext cx="4007612" cy="2968689"/>
          </a:xfrm>
          <a:prstGeom prst="rect">
            <a:avLst/>
          </a:prstGeom>
        </p:spPr>
      </p:pic>
    </p:spTree>
    <p:extLst>
      <p:ext uri="{BB962C8B-B14F-4D97-AF65-F5344CB8AC3E}">
        <p14:creationId xmlns:p14="http://schemas.microsoft.com/office/powerpoint/2010/main" val="17331632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F21F1033-CF52-8926-BC3A-B0B5154D01D1}"/>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197E473B-4A3E-14D8-6E79-ED456A18D86A}"/>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3F421A35-1B3F-B911-8354-EDB3AA251081}"/>
              </a:ext>
            </a:extLst>
          </p:cNvPr>
          <p:cNvSpPr/>
          <p:nvPr/>
        </p:nvSpPr>
        <p:spPr>
          <a:xfrm>
            <a:off x="318850" y="1799684"/>
            <a:ext cx="4571047" cy="3423374"/>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Proje Alanları</a:t>
            </a:r>
            <a:endParaRPr lang="tr-TR" sz="2000" b="1" dirty="0">
              <a:solidFill>
                <a:schemeClr val="tx2"/>
              </a:solidFill>
            </a:endParaRPr>
          </a:p>
          <a:p>
            <a:pPr marL="140130" indent="-140130" algn="just">
              <a:buClr>
                <a:srgbClr val="9999FF"/>
              </a:buClr>
              <a:buFont typeface="Wingdings" panose="05000000000000000000" pitchFamily="2" charset="2"/>
              <a:buChar char="§"/>
            </a:pPr>
            <a:endParaRPr lang="tr-TR" sz="2000" dirty="0"/>
          </a:p>
          <a:p>
            <a:pPr algn="just">
              <a:buClr>
                <a:srgbClr val="9999FF"/>
              </a:buClr>
            </a:pPr>
            <a:r>
              <a:rPr lang="tr-TR" sz="2000" dirty="0">
                <a:sym typeface="Wingdings" panose="05000000000000000000" pitchFamily="2" charset="2"/>
              </a:rPr>
              <a:t>Üniversitemiz</a:t>
            </a:r>
            <a:r>
              <a:rPr lang="tr-TR" sz="2000" dirty="0">
                <a:solidFill>
                  <a:srgbClr val="000000"/>
                </a:solidFill>
                <a:sym typeface="Wingdings" panose="05000000000000000000" pitchFamily="2" charset="2"/>
              </a:rPr>
              <a:t>, </a:t>
            </a:r>
            <a:r>
              <a:rPr lang="tr-TR" sz="2000" dirty="0">
                <a:sym typeface="Wingdings" panose="05000000000000000000" pitchFamily="2" charset="2"/>
              </a:rPr>
              <a:t>Toplumsal </a:t>
            </a:r>
            <a:r>
              <a:rPr lang="tr-TR" sz="2000" dirty="0">
                <a:solidFill>
                  <a:srgbClr val="000000"/>
                </a:solidFill>
                <a:sym typeface="Wingdings" panose="05000000000000000000" pitchFamily="2" charset="2"/>
              </a:rPr>
              <a:t>Yaşama </a:t>
            </a:r>
            <a:r>
              <a:rPr lang="tr-TR" sz="2000" dirty="0">
                <a:sym typeface="Wingdings" panose="05000000000000000000" pitchFamily="2" charset="2"/>
              </a:rPr>
              <a:t>Katkı </a:t>
            </a:r>
            <a:r>
              <a:rPr lang="tr-TR" sz="2000" dirty="0">
                <a:solidFill>
                  <a:srgbClr val="000000"/>
                </a:solidFill>
                <a:sym typeface="Wingdings" panose="05000000000000000000" pitchFamily="2" charset="2"/>
              </a:rPr>
              <a:t>Eylem Planı – 2019’da toplumsal katkı faaliyetleri ulusal ve bölgesel bağlamda </a:t>
            </a:r>
            <a:r>
              <a:rPr lang="tr-TR" sz="2000" b="1" i="1" dirty="0">
                <a:solidFill>
                  <a:srgbClr val="336699"/>
                </a:solidFill>
                <a:sym typeface="Wingdings" panose="05000000000000000000" pitchFamily="2" charset="2"/>
              </a:rPr>
              <a:t>8 temada</a:t>
            </a:r>
            <a:r>
              <a:rPr lang="tr-TR" sz="2000" dirty="0">
                <a:solidFill>
                  <a:srgbClr val="000000"/>
                </a:solidFill>
                <a:sym typeface="Wingdings" panose="05000000000000000000" pitchFamily="2" charset="2"/>
              </a:rPr>
              <a:t> faaliyet alanı olarak belirlenmiştir</a:t>
            </a:r>
            <a:r>
              <a:rPr lang="tr-TR" sz="2000" dirty="0">
                <a:sym typeface="Wingdings" panose="05000000000000000000" pitchFamily="2" charset="2"/>
              </a:rPr>
              <a:t>.  Bu temalar; </a:t>
            </a:r>
            <a:endParaRPr lang="tr-TR" sz="2000" dirty="0"/>
          </a:p>
          <a:p>
            <a:pPr algn="just">
              <a:buClr>
                <a:srgbClr val="9999FF"/>
              </a:buClr>
            </a:pPr>
            <a:endParaRPr lang="tr-TR" sz="1482" dirty="0"/>
          </a:p>
          <a:p>
            <a:pPr marL="140130" indent="-140130" algn="just">
              <a:buClr>
                <a:srgbClr val="9999FF"/>
              </a:buClr>
              <a:buFont typeface="Wingdings" panose="05000000000000000000" pitchFamily="2" charset="2"/>
              <a:buChar char="§"/>
            </a:pPr>
            <a:endParaRPr lang="tr-TR" sz="1482" dirty="0"/>
          </a:p>
          <a:p>
            <a:pPr algn="just">
              <a:spcBef>
                <a:spcPts val="635"/>
              </a:spcBef>
              <a:spcAft>
                <a:spcPts val="635"/>
              </a:spcAft>
              <a:buClr>
                <a:srgbClr val="9999FF"/>
              </a:buClr>
            </a:pPr>
            <a:endParaRPr lang="tr-TR" sz="1482" dirty="0"/>
          </a:p>
          <a:p>
            <a:pPr marL="140130" indent="-140130">
              <a:spcBef>
                <a:spcPts val="635"/>
              </a:spcBef>
              <a:spcAft>
                <a:spcPts val="635"/>
              </a:spcAft>
              <a:buClr>
                <a:srgbClr val="9999FF"/>
              </a:buClr>
              <a:buFont typeface="Wingdings" panose="05000000000000000000" pitchFamily="2" charset="2"/>
              <a:buChar char="§"/>
            </a:pPr>
            <a:endParaRPr lang="tr-TR" sz="1482" dirty="0"/>
          </a:p>
        </p:txBody>
      </p:sp>
      <p:sp>
        <p:nvSpPr>
          <p:cNvPr id="11" name="Metin kutusu 10">
            <a:extLst>
              <a:ext uri="{FF2B5EF4-FFF2-40B4-BE49-F238E27FC236}">
                <a16:creationId xmlns:a16="http://schemas.microsoft.com/office/drawing/2014/main" id="{AF6ED81D-CB85-C6A3-B4F2-A6B8A530E414}"/>
              </a:ext>
            </a:extLst>
          </p:cNvPr>
          <p:cNvSpPr txBox="1"/>
          <p:nvPr/>
        </p:nvSpPr>
        <p:spPr>
          <a:xfrm>
            <a:off x="384224" y="4338943"/>
            <a:ext cx="1082356" cy="1279967"/>
          </a:xfrm>
          <a:prstGeom prst="rect">
            <a:avLst/>
          </a:prstGeom>
          <a:noFill/>
        </p:spPr>
        <p:txBody>
          <a:bodyPr rot="0" spcFirstLastPara="0" vertOverflow="overflow" horzOverflow="overflow" vert="horz" wrap="square" lIns="48387" tIns="24194" rIns="48387" bIns="24194" numCol="1" spcCol="0" rtlCol="0" fromWordArt="0" anchor="t" anchorCtr="0" forceAA="0" compatLnSpc="1">
            <a:prstTxWarp prst="textNoShape">
              <a:avLst/>
            </a:prstTxWarp>
            <a:spAutoFit/>
          </a:bodyPr>
          <a:lstStyle/>
          <a:p>
            <a:pPr marL="181463" indent="-181463">
              <a:buClr>
                <a:srgbClr val="336699"/>
              </a:buClr>
              <a:buFont typeface="Wingdings"/>
              <a:buChar char="§"/>
            </a:pPr>
            <a:r>
              <a:rPr lang="tr-TR" sz="2000" b="1" dirty="0">
                <a:solidFill>
                  <a:srgbClr val="336699"/>
                </a:solidFill>
                <a:ea typeface="+mn-lt"/>
                <a:cs typeface="+mn-lt"/>
              </a:rPr>
              <a:t>Eğitim</a:t>
            </a:r>
            <a:endParaRPr lang="tr-TR" sz="2000" dirty="0">
              <a:solidFill>
                <a:srgbClr val="336699"/>
              </a:solidFill>
            </a:endParaRPr>
          </a:p>
          <a:p>
            <a:pPr marL="181463" indent="-181463">
              <a:buClr>
                <a:srgbClr val="336699"/>
              </a:buClr>
              <a:buFont typeface="Wingdings"/>
              <a:buChar char="§"/>
            </a:pPr>
            <a:r>
              <a:rPr lang="tr-TR" sz="2000" b="1" dirty="0">
                <a:solidFill>
                  <a:srgbClr val="336699"/>
                </a:solidFill>
              </a:rPr>
              <a:t>Bilim</a:t>
            </a:r>
          </a:p>
          <a:p>
            <a:pPr marL="181463" indent="-181463">
              <a:buClr>
                <a:srgbClr val="336699"/>
              </a:buClr>
              <a:buFont typeface="Wingdings"/>
              <a:buChar char="§"/>
            </a:pPr>
            <a:r>
              <a:rPr lang="tr-TR" sz="2000" b="1" dirty="0">
                <a:solidFill>
                  <a:srgbClr val="336699"/>
                </a:solidFill>
              </a:rPr>
              <a:t>Kültür </a:t>
            </a:r>
          </a:p>
          <a:p>
            <a:pPr marL="181463" indent="-181463">
              <a:buClr>
                <a:srgbClr val="336699"/>
              </a:buClr>
              <a:buFont typeface="Wingdings"/>
              <a:buChar char="§"/>
            </a:pPr>
            <a:r>
              <a:rPr lang="tr-TR" sz="2000" b="1" dirty="0">
                <a:solidFill>
                  <a:srgbClr val="336699"/>
                </a:solidFill>
              </a:rPr>
              <a:t>Spor</a:t>
            </a:r>
            <a:endParaRPr lang="tr-TR" sz="2000" dirty="0">
              <a:solidFill>
                <a:srgbClr val="336699"/>
              </a:solidFill>
            </a:endParaRPr>
          </a:p>
        </p:txBody>
      </p:sp>
      <p:sp>
        <p:nvSpPr>
          <p:cNvPr id="12" name="Metin kutusu 11">
            <a:extLst>
              <a:ext uri="{FF2B5EF4-FFF2-40B4-BE49-F238E27FC236}">
                <a16:creationId xmlns:a16="http://schemas.microsoft.com/office/drawing/2014/main" id="{3FAFEF2B-733D-93B9-4078-7E52231C40DD}"/>
              </a:ext>
            </a:extLst>
          </p:cNvPr>
          <p:cNvSpPr txBox="1"/>
          <p:nvPr/>
        </p:nvSpPr>
        <p:spPr>
          <a:xfrm>
            <a:off x="1700337" y="4343378"/>
            <a:ext cx="2297722" cy="1446936"/>
          </a:xfrm>
          <a:prstGeom prst="rect">
            <a:avLst/>
          </a:prstGeom>
          <a:noFill/>
        </p:spPr>
        <p:txBody>
          <a:bodyPr rot="0" spcFirstLastPara="0" vertOverflow="overflow" horzOverflow="overflow" vert="horz" wrap="square" lIns="48387" tIns="24194" rIns="48387" bIns="24194" numCol="1" spcCol="0" rtlCol="0" fromWordArt="0" anchor="t" anchorCtr="0" forceAA="0" compatLnSpc="1">
            <a:prstTxWarp prst="textNoShape">
              <a:avLst/>
            </a:prstTxWarp>
            <a:spAutoFit/>
          </a:bodyPr>
          <a:lstStyle/>
          <a:p>
            <a:pPr marL="181463" indent="-181463">
              <a:buClr>
                <a:srgbClr val="336699"/>
              </a:buClr>
              <a:buFont typeface="Wingdings"/>
              <a:buChar char="§"/>
            </a:pPr>
            <a:r>
              <a:rPr lang="tr-TR" sz="2000" b="1" dirty="0">
                <a:solidFill>
                  <a:srgbClr val="336699"/>
                </a:solidFill>
                <a:ea typeface="+mn-lt"/>
                <a:cs typeface="+mn-lt"/>
              </a:rPr>
              <a:t>Sanat</a:t>
            </a:r>
          </a:p>
          <a:p>
            <a:pPr marL="181463" indent="-181463">
              <a:buClr>
                <a:srgbClr val="336699"/>
              </a:buClr>
              <a:buFont typeface="Wingdings"/>
              <a:buChar char="§"/>
            </a:pPr>
            <a:r>
              <a:rPr lang="tr-TR" sz="2000" b="1" dirty="0">
                <a:solidFill>
                  <a:srgbClr val="336699"/>
                </a:solidFill>
                <a:ea typeface="+mn-lt"/>
                <a:cs typeface="+mn-lt"/>
              </a:rPr>
              <a:t>Sağlık</a:t>
            </a:r>
          </a:p>
          <a:p>
            <a:pPr marL="181463" indent="-181463">
              <a:buClr>
                <a:srgbClr val="336699"/>
              </a:buClr>
              <a:buFont typeface="Wingdings"/>
              <a:buChar char="§"/>
            </a:pPr>
            <a:r>
              <a:rPr lang="tr-TR" sz="2000" b="1" dirty="0">
                <a:solidFill>
                  <a:srgbClr val="336699"/>
                </a:solidFill>
                <a:ea typeface="+mn-lt"/>
                <a:cs typeface="+mn-lt"/>
              </a:rPr>
              <a:t>Sosyal Sorumluluk </a:t>
            </a:r>
          </a:p>
          <a:p>
            <a:pPr marL="181463" indent="-181463">
              <a:buClr>
                <a:srgbClr val="336699"/>
              </a:buClr>
              <a:buFont typeface="Wingdings"/>
              <a:buChar char="§"/>
            </a:pPr>
            <a:r>
              <a:rPr lang="tr-TR" sz="2000" b="1" dirty="0">
                <a:solidFill>
                  <a:srgbClr val="336699"/>
                </a:solidFill>
                <a:ea typeface="+mn-lt"/>
                <a:cs typeface="+mn-lt"/>
              </a:rPr>
              <a:t>Doğa ve Çevre</a:t>
            </a:r>
          </a:p>
          <a:p>
            <a:pPr marL="181463" indent="-181463">
              <a:buFont typeface="Wingdings"/>
              <a:buChar char="§"/>
            </a:pPr>
            <a:endParaRPr lang="tr-TR" sz="1085" dirty="0"/>
          </a:p>
        </p:txBody>
      </p:sp>
      <p:pic>
        <p:nvPicPr>
          <p:cNvPr id="13" name="Resim 4" descr="kişi, poz, grup, dik içeren bir resim&#10;&#10;Açıklama otomatik olarak oluşturuldu">
            <a:extLst>
              <a:ext uri="{FF2B5EF4-FFF2-40B4-BE49-F238E27FC236}">
                <a16:creationId xmlns:a16="http://schemas.microsoft.com/office/drawing/2014/main" id="{12DDFF5F-AE71-DA2B-8273-83D60AFEAADF}"/>
              </a:ext>
            </a:extLst>
          </p:cNvPr>
          <p:cNvPicPr>
            <a:picLocks noChangeAspect="1"/>
          </p:cNvPicPr>
          <p:nvPr/>
        </p:nvPicPr>
        <p:blipFill rotWithShape="1">
          <a:blip r:embed="rId2"/>
          <a:srcRect l="50000"/>
          <a:stretch/>
        </p:blipFill>
        <p:spPr>
          <a:xfrm>
            <a:off x="5455844" y="3918139"/>
            <a:ext cx="2878661" cy="2238751"/>
          </a:xfrm>
          <a:prstGeom prst="rect">
            <a:avLst/>
          </a:prstGeom>
        </p:spPr>
      </p:pic>
      <p:pic>
        <p:nvPicPr>
          <p:cNvPr id="2" name="Resim 4" descr="kişi, poz, grup, dik içeren bir resim&#10;&#10;Açıklama otomatik olarak oluşturuldu">
            <a:extLst>
              <a:ext uri="{FF2B5EF4-FFF2-40B4-BE49-F238E27FC236}">
                <a16:creationId xmlns:a16="http://schemas.microsoft.com/office/drawing/2014/main" id="{E089A3BC-CCC3-B6C5-01D0-39A808E5A156}"/>
              </a:ext>
            </a:extLst>
          </p:cNvPr>
          <p:cNvPicPr>
            <a:picLocks noChangeAspect="1"/>
          </p:cNvPicPr>
          <p:nvPr/>
        </p:nvPicPr>
        <p:blipFill rotWithShape="1">
          <a:blip r:embed="rId2"/>
          <a:srcRect r="50684"/>
          <a:stretch/>
        </p:blipFill>
        <p:spPr>
          <a:xfrm>
            <a:off x="5503317" y="1481208"/>
            <a:ext cx="2783714" cy="2127732"/>
          </a:xfrm>
          <a:prstGeom prst="rect">
            <a:avLst/>
          </a:prstGeom>
        </p:spPr>
      </p:pic>
      <p:pic>
        <p:nvPicPr>
          <p:cNvPr id="1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8" name="Dikdörtgen 17">
            <a:extLst>
              <a:ext uri="{FF2B5EF4-FFF2-40B4-BE49-F238E27FC236}">
                <a16:creationId xmlns:a16="http://schemas.microsoft.com/office/drawing/2014/main" id="{84FF6C7F-15A3-B537-2726-483A54BA4565}"/>
              </a:ext>
            </a:extLst>
          </p:cNvPr>
          <p:cNvSpPr/>
          <p:nvPr/>
        </p:nvSpPr>
        <p:spPr>
          <a:xfrm>
            <a:off x="290241" y="844977"/>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dirty="0">
                <a:solidFill>
                  <a:srgbClr val="003366"/>
                </a:solidFill>
              </a:rPr>
              <a:t>Sosyal Sorumluluk ve Duyarlılık</a:t>
            </a:r>
            <a:endParaRPr lang="tr-TR" sz="2000" dirty="0">
              <a:solidFill>
                <a:srgbClr val="6666FF"/>
              </a:solidFill>
            </a:endParaRPr>
          </a:p>
        </p:txBody>
      </p:sp>
    </p:spTree>
    <p:extLst>
      <p:ext uri="{BB962C8B-B14F-4D97-AF65-F5344CB8AC3E}">
        <p14:creationId xmlns:p14="http://schemas.microsoft.com/office/powerpoint/2010/main" val="31889359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852D374-AB80-A039-35DF-90D6C964F9DD}"/>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3C88DE48-0F21-FCFA-3F80-6A95475DCBAA}"/>
              </a:ext>
            </a:extLst>
          </p:cNvPr>
          <p:cNvSpPr/>
          <p:nvPr/>
        </p:nvSpPr>
        <p:spPr>
          <a:xfrm>
            <a:off x="370831" y="1684957"/>
            <a:ext cx="3697113" cy="1730603"/>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Sosyal Sorumluluk Projelerinde Kimler Görev Alıyor?</a:t>
            </a:r>
            <a:endParaRPr lang="tr-TR" sz="2000" b="1" dirty="0">
              <a:solidFill>
                <a:schemeClr val="tx2"/>
              </a:solidFill>
            </a:endParaRPr>
          </a:p>
          <a:p>
            <a:pPr marL="140130" indent="-140130" algn="just">
              <a:buClr>
                <a:srgbClr val="9999FF"/>
              </a:buClr>
              <a:buFont typeface="Wingdings" panose="05000000000000000000" pitchFamily="2" charset="2"/>
              <a:buChar char="§"/>
            </a:pPr>
            <a:endParaRPr lang="tr-TR" sz="1482" dirty="0"/>
          </a:p>
          <a:p>
            <a:pPr marL="140130" indent="-140130" algn="just">
              <a:buClr>
                <a:srgbClr val="9999FF"/>
              </a:buClr>
              <a:buFont typeface="Wingdings" panose="05000000000000000000" pitchFamily="2" charset="2"/>
              <a:buChar char="§"/>
            </a:pPr>
            <a:endParaRPr lang="tr-TR" sz="1482" dirty="0"/>
          </a:p>
          <a:p>
            <a:pPr marL="140130" indent="-140130" algn="just">
              <a:buClr>
                <a:srgbClr val="9999FF"/>
              </a:buClr>
              <a:buFont typeface="Wingdings" panose="05000000000000000000" pitchFamily="2" charset="2"/>
              <a:buChar char="§"/>
            </a:pPr>
            <a:endParaRPr lang="tr-TR" sz="1482" dirty="0"/>
          </a:p>
          <a:p>
            <a:pPr marL="140130" indent="-140130">
              <a:spcBef>
                <a:spcPts val="635"/>
              </a:spcBef>
              <a:spcAft>
                <a:spcPts val="635"/>
              </a:spcAft>
              <a:buClr>
                <a:srgbClr val="9999FF"/>
              </a:buClr>
              <a:buFont typeface="Wingdings" panose="05000000000000000000" pitchFamily="2" charset="2"/>
              <a:buChar char="§"/>
            </a:pPr>
            <a:endParaRPr lang="tr-TR" sz="1482" dirty="0"/>
          </a:p>
        </p:txBody>
      </p:sp>
      <p:sp>
        <p:nvSpPr>
          <p:cNvPr id="11" name="Metin kutusu 10">
            <a:extLst>
              <a:ext uri="{FF2B5EF4-FFF2-40B4-BE49-F238E27FC236}">
                <a16:creationId xmlns:a16="http://schemas.microsoft.com/office/drawing/2014/main" id="{E97AB538-F01E-4705-A321-8EEB19E9B1FA}"/>
              </a:ext>
            </a:extLst>
          </p:cNvPr>
          <p:cNvSpPr txBox="1"/>
          <p:nvPr/>
        </p:nvSpPr>
        <p:spPr>
          <a:xfrm>
            <a:off x="370831" y="2596365"/>
            <a:ext cx="3409081" cy="2813335"/>
          </a:xfrm>
          <a:prstGeom prst="rect">
            <a:avLst/>
          </a:prstGeom>
          <a:noFill/>
        </p:spPr>
        <p:txBody>
          <a:bodyPr rot="0" spcFirstLastPara="0" vertOverflow="overflow" horzOverflow="overflow" vert="horz" wrap="square" lIns="48387" tIns="24194" rIns="48387" bIns="24194" numCol="1" spcCol="0" rtlCol="0" fromWordArt="0" anchor="t" anchorCtr="0" forceAA="0" compatLnSpc="1">
            <a:prstTxWarp prst="textNoShape">
              <a:avLst/>
            </a:prstTxWarp>
            <a:spAutoFit/>
          </a:bodyPr>
          <a:lstStyle/>
          <a:p>
            <a:pPr marL="181463" indent="-181463">
              <a:lnSpc>
                <a:spcPct val="150000"/>
              </a:lnSpc>
              <a:buClr>
                <a:srgbClr val="336699"/>
              </a:buClr>
              <a:buFont typeface="Wingdings"/>
              <a:buChar char="§"/>
            </a:pPr>
            <a:r>
              <a:rPr lang="tr-TR" sz="2000" dirty="0">
                <a:ea typeface="+mn-lt"/>
                <a:cs typeface="+mn-lt"/>
              </a:rPr>
              <a:t>Öğrenciler</a:t>
            </a:r>
          </a:p>
          <a:p>
            <a:pPr marL="181463" indent="-181463">
              <a:lnSpc>
                <a:spcPct val="150000"/>
              </a:lnSpc>
              <a:buClr>
                <a:srgbClr val="336699"/>
              </a:buClr>
              <a:buFont typeface="Wingdings"/>
              <a:buChar char="§"/>
            </a:pPr>
            <a:r>
              <a:rPr lang="tr-TR" sz="2000" dirty="0">
                <a:ea typeface="+mn-lt"/>
                <a:cs typeface="+mn-lt"/>
              </a:rPr>
              <a:t>Akademik ve İdari Personel</a:t>
            </a:r>
          </a:p>
          <a:p>
            <a:pPr marL="181463" indent="-181463">
              <a:lnSpc>
                <a:spcPct val="150000"/>
              </a:lnSpc>
              <a:buClr>
                <a:srgbClr val="336699"/>
              </a:buClr>
              <a:buFont typeface="Wingdings"/>
              <a:buChar char="§"/>
            </a:pPr>
            <a:r>
              <a:rPr lang="tr-TR" sz="2000" dirty="0">
                <a:ea typeface="+mn-lt"/>
                <a:cs typeface="+mn-lt"/>
              </a:rPr>
              <a:t>Kamu Kurumları</a:t>
            </a:r>
          </a:p>
          <a:p>
            <a:pPr marL="181463" indent="-181463">
              <a:lnSpc>
                <a:spcPct val="150000"/>
              </a:lnSpc>
              <a:buClr>
                <a:srgbClr val="336699"/>
              </a:buClr>
              <a:buFont typeface="Wingdings"/>
              <a:buChar char="§"/>
            </a:pPr>
            <a:r>
              <a:rPr lang="tr-TR" sz="2000" dirty="0">
                <a:ea typeface="+mn-lt"/>
                <a:cs typeface="+mn-lt"/>
              </a:rPr>
              <a:t>Sivil Toplum Kuruluşları</a:t>
            </a:r>
          </a:p>
          <a:p>
            <a:pPr marL="181463" indent="-181463">
              <a:lnSpc>
                <a:spcPct val="150000"/>
              </a:lnSpc>
              <a:buClr>
                <a:srgbClr val="336699"/>
              </a:buClr>
              <a:buFont typeface="Wingdings"/>
              <a:buChar char="§"/>
            </a:pPr>
            <a:r>
              <a:rPr lang="tr-TR" sz="2000" dirty="0">
                <a:ea typeface="+mn-lt"/>
                <a:cs typeface="+mn-lt"/>
              </a:rPr>
              <a:t>Özel Sektör</a:t>
            </a:r>
          </a:p>
          <a:p>
            <a:pPr marL="181463" indent="-181463">
              <a:buFont typeface="Wingdings"/>
              <a:buChar char="§"/>
            </a:pPr>
            <a:endParaRPr lang="tr-TR" sz="1482" b="1" dirty="0">
              <a:solidFill>
                <a:srgbClr val="C00000"/>
              </a:solidFill>
            </a:endParaRPr>
          </a:p>
          <a:p>
            <a:pPr marL="181463" indent="-181463">
              <a:buFont typeface="Wingdings"/>
              <a:buChar char="§"/>
            </a:pPr>
            <a:endParaRPr lang="tr-TR" sz="1482" b="1" dirty="0">
              <a:solidFill>
                <a:srgbClr val="C00000"/>
              </a:solidFill>
            </a:endParaRPr>
          </a:p>
        </p:txBody>
      </p:sp>
      <p:pic>
        <p:nvPicPr>
          <p:cNvPr id="14"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6" name="Dikdörtgen 15">
            <a:extLst>
              <a:ext uri="{FF2B5EF4-FFF2-40B4-BE49-F238E27FC236}">
                <a16:creationId xmlns:a16="http://schemas.microsoft.com/office/drawing/2014/main" id="{84FF6C7F-15A3-B537-2726-483A54BA4565}"/>
              </a:ext>
            </a:extLst>
          </p:cNvPr>
          <p:cNvSpPr/>
          <p:nvPr/>
        </p:nvSpPr>
        <p:spPr>
          <a:xfrm>
            <a:off x="290241" y="844977"/>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dirty="0">
                <a:solidFill>
                  <a:srgbClr val="003366"/>
                </a:solidFill>
              </a:rPr>
              <a:t>Sosyal Sorumluluk ve Duyarlılık</a:t>
            </a:r>
            <a:endParaRPr lang="tr-TR" sz="2000" dirty="0">
              <a:solidFill>
                <a:srgbClr val="6666FF"/>
              </a:solidFill>
            </a:endParaRPr>
          </a:p>
        </p:txBody>
      </p:sp>
      <p:sp>
        <p:nvSpPr>
          <p:cNvPr id="17" name="Dikdörtgen 28">
            <a:extLst>
              <a:ext uri="{FF2B5EF4-FFF2-40B4-BE49-F238E27FC236}">
                <a16:creationId xmlns:a16="http://schemas.microsoft.com/office/drawing/2014/main" id="{32025677-8FCC-B806-FB8B-2954D6AD4D5D}"/>
              </a:ext>
            </a:extLst>
          </p:cNvPr>
          <p:cNvSpPr/>
          <p:nvPr/>
        </p:nvSpPr>
        <p:spPr>
          <a:xfrm>
            <a:off x="4349689" y="1638676"/>
            <a:ext cx="4308392" cy="3816367"/>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Yürütülen Sosyal Sorumluluk Projelerinde Öğrenciler Nasıl Görev Alabilir?</a:t>
            </a:r>
            <a:endParaRPr lang="tr-TR" sz="2000" b="1" dirty="0">
              <a:solidFill>
                <a:schemeClr val="tx2"/>
              </a:solidFill>
            </a:endParaRPr>
          </a:p>
          <a:p>
            <a:pPr marL="140130" indent="-140130">
              <a:buClr>
                <a:srgbClr val="9999FF"/>
              </a:buClr>
              <a:buFont typeface="Wingdings" panose="05000000000000000000" pitchFamily="2" charset="2"/>
              <a:buChar char="§"/>
            </a:pPr>
            <a:endParaRPr lang="tr-TR" sz="2000" dirty="0"/>
          </a:p>
          <a:p>
            <a:pPr marL="140130" indent="-140130">
              <a:buClr>
                <a:srgbClr val="336699"/>
              </a:buClr>
              <a:buFont typeface="Wingdings" panose="05000000000000000000" pitchFamily="2" charset="2"/>
              <a:buChar char="§"/>
            </a:pPr>
            <a:r>
              <a:rPr lang="tr-TR" sz="2000" dirty="0">
                <a:sym typeface="Wingdings" panose="05000000000000000000" pitchFamily="2" charset="2"/>
              </a:rPr>
              <a:t>Öğrencilerimiz, Üniversitemize adım attıkları ilk andan itibaren toplumsal problemlere çözüm üretmek için bölümleri ile ilgili veya ilgi duydukları alanlarda gerçekleştirilen/ gerçekleştirilecek sosyal sorumluluk projelerinde aktif görev alabilmektedir.</a:t>
            </a:r>
          </a:p>
          <a:p>
            <a:pPr marL="140130" indent="-140130">
              <a:spcBef>
                <a:spcPts val="635"/>
              </a:spcBef>
              <a:spcAft>
                <a:spcPts val="635"/>
              </a:spcAft>
              <a:buClr>
                <a:srgbClr val="9999FF"/>
              </a:buClr>
              <a:buFont typeface="Wingdings" panose="05000000000000000000" pitchFamily="2" charset="2"/>
              <a:buChar char="§"/>
            </a:pPr>
            <a:endParaRPr lang="tr-TR" sz="1482" dirty="0"/>
          </a:p>
        </p:txBody>
      </p:sp>
    </p:spTree>
    <p:extLst>
      <p:ext uri="{BB962C8B-B14F-4D97-AF65-F5344CB8AC3E}">
        <p14:creationId xmlns:p14="http://schemas.microsoft.com/office/powerpoint/2010/main" val="34230354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033F6D6-1B84-049A-D71F-8FC13B8E8A83}"/>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061FEF68-7D6A-181D-4780-6EF47876CC55}"/>
              </a:ext>
            </a:extLst>
          </p:cNvPr>
          <p:cNvSpPr/>
          <p:nvPr/>
        </p:nvSpPr>
        <p:spPr>
          <a:xfrm>
            <a:off x="290241" y="1541044"/>
            <a:ext cx="8573154" cy="5050230"/>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Sosyal Sorumluluk Projeleri Neden Önemlidir?</a:t>
            </a:r>
            <a:endParaRPr lang="tr-TR" sz="2000" b="1" dirty="0">
              <a:solidFill>
                <a:schemeClr val="tx2"/>
              </a:solidFill>
            </a:endParaRPr>
          </a:p>
          <a:p>
            <a:pPr marL="140130" indent="-140130">
              <a:buClr>
                <a:srgbClr val="9999FF"/>
              </a:buClr>
              <a:buFont typeface="Wingdings" panose="05000000000000000000" pitchFamily="2" charset="2"/>
              <a:buChar char="§"/>
            </a:pPr>
            <a:endParaRPr lang="tr-TR" sz="2000" dirty="0"/>
          </a:p>
          <a:p>
            <a:pPr marL="140130" indent="-140130">
              <a:buClr>
                <a:srgbClr val="336699"/>
              </a:buClr>
              <a:buFont typeface="Wingdings" panose="05000000000000000000" pitchFamily="2" charset="2"/>
              <a:buChar char="§"/>
            </a:pPr>
            <a:r>
              <a:rPr lang="tr-TR" sz="2000" dirty="0">
                <a:sym typeface="Wingdings" panose="05000000000000000000" pitchFamily="2" charset="2"/>
              </a:rPr>
              <a:t>Sosyal sorumluluk projeleri toplumsal duyarlılık ve </a:t>
            </a:r>
            <a:r>
              <a:rPr lang="tr-TR" sz="2000" dirty="0">
                <a:solidFill>
                  <a:srgbClr val="000000"/>
                </a:solidFill>
                <a:sym typeface="Wingdings" panose="05000000000000000000" pitchFamily="2" charset="2"/>
              </a:rPr>
              <a:t>dayanışmayı </a:t>
            </a:r>
            <a:r>
              <a:rPr lang="tr-TR" sz="2000" dirty="0">
                <a:sym typeface="Wingdings" panose="05000000000000000000" pitchFamily="2" charset="2"/>
              </a:rPr>
              <a:t>yansıtan </a:t>
            </a:r>
            <a:r>
              <a:rPr lang="tr-TR" sz="2000" dirty="0">
                <a:solidFill>
                  <a:srgbClr val="000000"/>
                </a:solidFill>
                <a:sym typeface="Wingdings" panose="05000000000000000000" pitchFamily="2" charset="2"/>
              </a:rPr>
              <a:t>değerli etkinliklerdir. En önemli özelliği de toplumsal problemlere çözüm üretmesi, gereksinimlere cevap vermesi ve toplumsal yarar sağlamasıdır</a:t>
            </a:r>
            <a:r>
              <a:rPr lang="tr-TR" sz="2000" dirty="0">
                <a:sym typeface="Wingdings" panose="05000000000000000000" pitchFamily="2" charset="2"/>
              </a:rPr>
              <a:t>. </a:t>
            </a:r>
            <a:endParaRPr lang="tr-TR" sz="2000" dirty="0"/>
          </a:p>
          <a:p>
            <a:pPr marL="140130" indent="-140130">
              <a:buClr>
                <a:srgbClr val="336699"/>
              </a:buClr>
              <a:buFont typeface="Wingdings" panose="05000000000000000000" pitchFamily="2" charset="2"/>
              <a:buChar char="§"/>
            </a:pPr>
            <a:endParaRPr lang="tr-TR" sz="2000" dirty="0"/>
          </a:p>
          <a:p>
            <a:pPr marL="140130" indent="-140130">
              <a:buClr>
                <a:srgbClr val="336699"/>
              </a:buClr>
              <a:buFont typeface="Wingdings" panose="05000000000000000000" pitchFamily="2" charset="2"/>
              <a:buChar char="§"/>
            </a:pPr>
            <a:r>
              <a:rPr lang="tr-TR" sz="2000" dirty="0">
                <a:sym typeface="Wingdings" panose="05000000000000000000" pitchFamily="2" charset="2"/>
              </a:rPr>
              <a:t>Sosyal</a:t>
            </a:r>
            <a:r>
              <a:rPr lang="tr-TR" sz="2000" dirty="0">
                <a:solidFill>
                  <a:srgbClr val="000000"/>
                </a:solidFill>
                <a:sym typeface="Wingdings" panose="05000000000000000000" pitchFamily="2" charset="2"/>
              </a:rPr>
              <a:t> </a:t>
            </a:r>
            <a:r>
              <a:rPr lang="tr-TR" sz="2000" dirty="0">
                <a:sym typeface="Wingdings" panose="05000000000000000000" pitchFamily="2" charset="2"/>
              </a:rPr>
              <a:t>sorumluluk</a:t>
            </a:r>
            <a:r>
              <a:rPr lang="tr-TR" sz="2000" dirty="0">
                <a:solidFill>
                  <a:srgbClr val="000000"/>
                </a:solidFill>
                <a:sym typeface="Wingdings" panose="05000000000000000000" pitchFamily="2" charset="2"/>
              </a:rPr>
              <a:t> </a:t>
            </a:r>
            <a:r>
              <a:rPr lang="tr-TR" sz="2000" dirty="0">
                <a:sym typeface="Wingdings" panose="05000000000000000000" pitchFamily="2" charset="2"/>
              </a:rPr>
              <a:t>projeleri öğrencilerin bilgi ve becerilerini geliştirmesinin yanı sıra öğrencileri mesleğe hazırlar </a:t>
            </a:r>
            <a:r>
              <a:rPr lang="tr-TR" sz="2000" dirty="0">
                <a:solidFill>
                  <a:srgbClr val="000000"/>
                </a:solidFill>
                <a:sym typeface="Wingdings" panose="05000000000000000000" pitchFamily="2" charset="2"/>
              </a:rPr>
              <a:t>ve </a:t>
            </a:r>
            <a:r>
              <a:rPr lang="tr-TR" sz="2000" dirty="0">
                <a:sym typeface="Wingdings" panose="05000000000000000000" pitchFamily="2" charset="2"/>
              </a:rPr>
              <a:t>öğrencilerin toplum içerisinde aktif rol oynamasına katkı sağlar.</a:t>
            </a:r>
          </a:p>
          <a:p>
            <a:pPr marL="140130" indent="-140130">
              <a:buClr>
                <a:srgbClr val="336699"/>
              </a:buClr>
              <a:buFont typeface="Wingdings" panose="05000000000000000000" pitchFamily="2" charset="2"/>
              <a:buChar char="§"/>
            </a:pPr>
            <a:endParaRPr lang="tr-TR" sz="2000" dirty="0">
              <a:sym typeface="Wingdings" panose="05000000000000000000" pitchFamily="2" charset="2"/>
            </a:endParaRPr>
          </a:p>
          <a:p>
            <a:pPr marL="140130" indent="-140130">
              <a:buClr>
                <a:srgbClr val="336699"/>
              </a:buClr>
              <a:buFont typeface="Wingdings" panose="05000000000000000000" pitchFamily="2" charset="2"/>
              <a:buChar char="§"/>
            </a:pPr>
            <a:r>
              <a:rPr lang="tr-TR" sz="2000" dirty="0">
                <a:sym typeface="Wingdings" panose="05000000000000000000" pitchFamily="2" charset="2"/>
              </a:rPr>
              <a:t>Bugüne kadar pek çok öğrenci ve yetişkin sosyal sorumluluk</a:t>
            </a:r>
            <a:r>
              <a:rPr lang="tr-TR" sz="2000" dirty="0">
                <a:solidFill>
                  <a:srgbClr val="000000"/>
                </a:solidFill>
                <a:sym typeface="Wingdings" panose="05000000000000000000" pitchFamily="2" charset="2"/>
              </a:rPr>
              <a:t> </a:t>
            </a:r>
            <a:r>
              <a:rPr lang="tr-TR" sz="2000" dirty="0">
                <a:sym typeface="Wingdings" panose="05000000000000000000" pitchFamily="2" charset="2"/>
              </a:rPr>
              <a:t>projeleri gerçekleştirmesi veya rol alması dolayısıyla iş başvurularında kabul almıştır. </a:t>
            </a:r>
            <a:endParaRPr lang="tr-TR" sz="1100" dirty="0">
              <a:sym typeface="Wingdings" panose="05000000000000000000" pitchFamily="2" charset="2"/>
            </a:endParaRPr>
          </a:p>
          <a:p>
            <a:pPr marL="140130" indent="-140130">
              <a:buClr>
                <a:srgbClr val="336699"/>
              </a:buClr>
              <a:buFont typeface="Wingdings" panose="05000000000000000000" pitchFamily="2" charset="2"/>
              <a:buChar char="§"/>
            </a:pPr>
            <a:endParaRPr lang="tr-TR" sz="2000" dirty="0"/>
          </a:p>
          <a:p>
            <a:pPr marL="140130" indent="-140130">
              <a:buClr>
                <a:srgbClr val="336699"/>
              </a:buClr>
              <a:buFont typeface="Wingdings" panose="05000000000000000000" pitchFamily="2" charset="2"/>
              <a:buChar char="§"/>
            </a:pPr>
            <a:r>
              <a:rPr lang="tr-TR" sz="2000" b="1" i="1" dirty="0">
                <a:solidFill>
                  <a:srgbClr val="336699"/>
                </a:solidFill>
                <a:sym typeface="Wingdings" panose="05000000000000000000" pitchFamily="2" charset="2"/>
              </a:rPr>
              <a:t>Sizleri de sosyal sorumluluk projelerinde aramızda görmekten mutluluk duyacağız…</a:t>
            </a:r>
            <a:endParaRPr lang="tr-TR" sz="2000" dirty="0"/>
          </a:p>
          <a:p>
            <a:pPr marL="140130" indent="-140130">
              <a:buClr>
                <a:srgbClr val="336699"/>
              </a:buClr>
              <a:buFont typeface="Wingdings" panose="05000000000000000000" pitchFamily="2" charset="2"/>
              <a:buChar char="§"/>
            </a:pPr>
            <a:endParaRPr lang="tr-TR" sz="2000" dirty="0"/>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5" name="Dikdörtgen 14">
            <a:extLst>
              <a:ext uri="{FF2B5EF4-FFF2-40B4-BE49-F238E27FC236}">
                <a16:creationId xmlns:a16="http://schemas.microsoft.com/office/drawing/2014/main" id="{84FF6C7F-15A3-B537-2726-483A54BA4565}"/>
              </a:ext>
            </a:extLst>
          </p:cNvPr>
          <p:cNvSpPr/>
          <p:nvPr/>
        </p:nvSpPr>
        <p:spPr>
          <a:xfrm>
            <a:off x="290241" y="844977"/>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dirty="0">
                <a:solidFill>
                  <a:srgbClr val="003366"/>
                </a:solidFill>
              </a:rPr>
              <a:t>Sosyal Sorumluluk ve Duyarlılık</a:t>
            </a:r>
            <a:endParaRPr lang="tr-TR" sz="2000" dirty="0">
              <a:solidFill>
                <a:srgbClr val="6666FF"/>
              </a:solidFill>
            </a:endParaRPr>
          </a:p>
        </p:txBody>
      </p:sp>
    </p:spTree>
    <p:extLst>
      <p:ext uri="{BB962C8B-B14F-4D97-AF65-F5344CB8AC3E}">
        <p14:creationId xmlns:p14="http://schemas.microsoft.com/office/powerpoint/2010/main" val="191006280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C8EA61A-91BC-C202-FDCF-6D163C671A46}"/>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C89EDEDE-8A3F-F6DA-3993-1771613CDA54}"/>
              </a:ext>
            </a:extLst>
          </p:cNvPr>
          <p:cNvSpPr/>
          <p:nvPr/>
        </p:nvSpPr>
        <p:spPr>
          <a:xfrm>
            <a:off x="788038" y="323012"/>
            <a:ext cx="6448258" cy="2280241"/>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Yürüttüğümüz Sosyal Sorumluluk Projeleri Nelerdir?</a:t>
            </a:r>
            <a:endParaRPr lang="tr-TR" sz="2000" b="1" dirty="0">
              <a:solidFill>
                <a:schemeClr val="tx2"/>
              </a:solidFill>
            </a:endParaRPr>
          </a:p>
          <a:p>
            <a:pPr marL="140130" indent="-140130">
              <a:buClr>
                <a:srgbClr val="9999FF"/>
              </a:buClr>
              <a:buFont typeface="Wingdings" panose="05000000000000000000" pitchFamily="2" charset="2"/>
              <a:buChar char="§"/>
            </a:pPr>
            <a:endParaRPr lang="tr-TR" sz="2000" dirty="0"/>
          </a:p>
          <a:p>
            <a:pPr marL="241950" indent="-241950">
              <a:buClr>
                <a:srgbClr val="336699"/>
              </a:buClr>
              <a:buFont typeface="Wingdings" panose="05000000000000000000" pitchFamily="2" charset="2"/>
              <a:buChar char="§"/>
            </a:pPr>
            <a:r>
              <a:rPr lang="tr-TR" sz="2000" dirty="0">
                <a:sym typeface="Wingdings" panose="05000000000000000000" pitchFamily="2" charset="2"/>
              </a:rPr>
              <a:t>Kırklareli Üniversitesi sosyal sorumluluk</a:t>
            </a:r>
            <a:r>
              <a:rPr lang="tr-TR" sz="2000" dirty="0">
                <a:solidFill>
                  <a:srgbClr val="000000"/>
                </a:solidFill>
                <a:sym typeface="Wingdings" panose="05000000000000000000" pitchFamily="2" charset="2"/>
              </a:rPr>
              <a:t> projelerine büyük önem vermektedir. </a:t>
            </a:r>
          </a:p>
          <a:p>
            <a:pPr>
              <a:buClr>
                <a:srgbClr val="336699"/>
              </a:buClr>
            </a:pPr>
            <a:endParaRPr lang="tr-TR" sz="2000" dirty="0"/>
          </a:p>
          <a:p>
            <a:pPr marL="241950" indent="-241950">
              <a:buClr>
                <a:srgbClr val="336699"/>
              </a:buClr>
              <a:buFont typeface="Wingdings" panose="05000000000000000000" pitchFamily="2" charset="2"/>
              <a:buChar char="§"/>
            </a:pPr>
            <a:r>
              <a:rPr lang="tr-TR" sz="2000" dirty="0">
                <a:sym typeface="Wingdings" panose="05000000000000000000" pitchFamily="2" charset="2"/>
              </a:rPr>
              <a:t>Bugüne kadar kamu ve sivil toplum kuruluşları ile </a:t>
            </a:r>
            <a:r>
              <a:rPr lang="tr-TR" sz="2000" b="1" i="1" dirty="0">
                <a:solidFill>
                  <a:srgbClr val="336699"/>
                </a:solidFill>
                <a:sym typeface="Wingdings" panose="05000000000000000000" pitchFamily="2" charset="2"/>
              </a:rPr>
              <a:t>66 </a:t>
            </a:r>
            <a:r>
              <a:rPr lang="tr-TR" sz="2000" dirty="0">
                <a:sym typeface="Wingdings" panose="05000000000000000000" pitchFamily="2" charset="2"/>
              </a:rPr>
              <a:t>ikili işbirliği anlaşması imzalanmıştır. </a:t>
            </a:r>
            <a:endParaRPr lang="tr-TR" sz="2000" dirty="0"/>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6" name="Resim 2" descr="metin, iç mekan, kişi içeren bir resim&#10;&#10;Açıklama otomatik olarak oluşturuldu">
            <a:extLst>
              <a:ext uri="{FF2B5EF4-FFF2-40B4-BE49-F238E27FC236}">
                <a16:creationId xmlns:a16="http://schemas.microsoft.com/office/drawing/2014/main" id="{AC8D860E-45ED-E187-FF2F-53F599572B38}"/>
              </a:ext>
            </a:extLst>
          </p:cNvPr>
          <p:cNvPicPr>
            <a:picLocks noChangeAspect="1"/>
          </p:cNvPicPr>
          <p:nvPr/>
        </p:nvPicPr>
        <p:blipFill>
          <a:blip r:embed="rId3"/>
          <a:stretch>
            <a:fillRect/>
          </a:stretch>
        </p:blipFill>
        <p:spPr>
          <a:xfrm>
            <a:off x="788038" y="2885970"/>
            <a:ext cx="6847802" cy="3352625"/>
          </a:xfrm>
          <a:prstGeom prst="rect">
            <a:avLst/>
          </a:prstGeom>
        </p:spPr>
      </p:pic>
    </p:spTree>
    <p:extLst>
      <p:ext uri="{BB962C8B-B14F-4D97-AF65-F5344CB8AC3E}">
        <p14:creationId xmlns:p14="http://schemas.microsoft.com/office/powerpoint/2010/main" val="37782248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a:p>
          <a:p>
            <a:pPr marL="0" indent="0" algn="ctr">
              <a:buNone/>
            </a:pPr>
            <a:endParaRPr lang="tr-TR" dirty="0"/>
          </a:p>
          <a:p>
            <a:pPr marL="0" indent="0" algn="ctr">
              <a:buNone/>
            </a:pPr>
            <a:r>
              <a:rPr lang="tr-TR" sz="4000" b="1" dirty="0">
                <a:solidFill>
                  <a:schemeClr val="tx2"/>
                </a:solidFill>
              </a:rPr>
              <a:t>Engelsiz Üniversite Koordinatörlüğü</a:t>
            </a:r>
          </a:p>
        </p:txBody>
      </p:sp>
      <p:sp>
        <p:nvSpPr>
          <p:cNvPr id="4" name="Slayt Numarası Yer Tutucusu 3"/>
          <p:cNvSpPr>
            <a:spLocks noGrp="1"/>
          </p:cNvSpPr>
          <p:nvPr>
            <p:ph type="sldNum" sz="quarter" idx="12"/>
          </p:nvPr>
        </p:nvSpPr>
        <p:spPr/>
        <p:txBody>
          <a:bodyPr/>
          <a:lstStyle/>
          <a:p>
            <a:fld id="{F302176B-0E47-46AC-8F43-DAB4B8A37D06}" type="slidenum">
              <a:rPr lang="tr-TR" smtClean="0"/>
              <a:t>97</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930662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a:extLst>
              <a:ext uri="{FF2B5EF4-FFF2-40B4-BE49-F238E27FC236}">
                <a16:creationId xmlns:a16="http://schemas.microsoft.com/office/drawing/2014/main" id="{82B28297-3207-54D6-2B51-27706ED797C9}"/>
              </a:ext>
            </a:extLst>
          </p:cNvPr>
          <p:cNvSpPr>
            <a:spLocks noGrp="1"/>
          </p:cNvSpPr>
          <p:nvPr>
            <p:ph idx="1"/>
          </p:nvPr>
        </p:nvSpPr>
        <p:spPr>
          <a:xfrm>
            <a:off x="278166" y="1772816"/>
            <a:ext cx="6670097" cy="2869551"/>
          </a:xfrm>
        </p:spPr>
        <p:txBody>
          <a:bodyPr>
            <a:noAutofit/>
          </a:bodyPr>
          <a:lstStyle/>
          <a:p>
            <a:pPr marL="0" indent="0" algn="just">
              <a:buNone/>
            </a:pPr>
            <a:r>
              <a:rPr lang="tr-TR" sz="2000" b="1" spc="132" dirty="0">
                <a:solidFill>
                  <a:srgbClr val="003366"/>
                </a:solidFill>
              </a:rPr>
              <a:t>Birimimiz ve Faaliyetleri </a:t>
            </a:r>
            <a:endParaRPr lang="tr-TR" sz="2000" dirty="0">
              <a:solidFill>
                <a:schemeClr val="tx1">
                  <a:lumMod val="75000"/>
                  <a:lumOff val="25000"/>
                </a:schemeClr>
              </a:solidFill>
            </a:endParaRPr>
          </a:p>
          <a:p>
            <a:pPr algn="just">
              <a:buFont typeface="Wingdings" panose="05000000000000000000" pitchFamily="2" charset="2"/>
              <a:buChar char="§"/>
            </a:pPr>
            <a:r>
              <a:rPr lang="tr-TR" sz="2000" dirty="0">
                <a:solidFill>
                  <a:schemeClr val="tx1">
                    <a:lumMod val="75000"/>
                    <a:lumOff val="25000"/>
                  </a:schemeClr>
                </a:solidFill>
              </a:rPr>
              <a:t>Koordinatörlüğümüz üniversitemiz programlarında öğrenim gören özel öğrencilerimize dönük </a:t>
            </a:r>
          </a:p>
          <a:p>
            <a:pPr algn="just">
              <a:buFont typeface="Wingdings" panose="05000000000000000000" pitchFamily="2" charset="2"/>
              <a:buChar char="§"/>
            </a:pPr>
            <a:r>
              <a:rPr lang="tr-TR" sz="2000" dirty="0">
                <a:solidFill>
                  <a:schemeClr val="tx1">
                    <a:lumMod val="75000"/>
                    <a:lumOff val="25000"/>
                  </a:schemeClr>
                </a:solidFill>
              </a:rPr>
              <a:t>Eğitim öğretim, </a:t>
            </a:r>
          </a:p>
          <a:p>
            <a:pPr algn="just">
              <a:buFont typeface="Wingdings" panose="05000000000000000000" pitchFamily="2" charset="2"/>
              <a:buChar char="§"/>
            </a:pPr>
            <a:r>
              <a:rPr lang="tr-TR" sz="2000" dirty="0">
                <a:solidFill>
                  <a:schemeClr val="tx1">
                    <a:lumMod val="75000"/>
                    <a:lumOff val="25000"/>
                  </a:schemeClr>
                </a:solidFill>
              </a:rPr>
              <a:t>Ölçme değerlendirme, </a:t>
            </a:r>
          </a:p>
          <a:p>
            <a:pPr algn="just">
              <a:buFont typeface="Wingdings" panose="05000000000000000000" pitchFamily="2" charset="2"/>
              <a:buChar char="§"/>
            </a:pPr>
            <a:r>
              <a:rPr lang="tr-TR" sz="2000" dirty="0">
                <a:solidFill>
                  <a:schemeClr val="tx1">
                    <a:lumMod val="75000"/>
                    <a:lumOff val="25000"/>
                  </a:schemeClr>
                </a:solidFill>
              </a:rPr>
              <a:t>Uyum, oryantasyon,</a:t>
            </a:r>
          </a:p>
          <a:p>
            <a:pPr algn="just">
              <a:buFont typeface="Wingdings" panose="05000000000000000000" pitchFamily="2" charset="2"/>
              <a:buChar char="§"/>
            </a:pPr>
            <a:r>
              <a:rPr lang="tr-TR" sz="2000" dirty="0">
                <a:solidFill>
                  <a:schemeClr val="tx1">
                    <a:lumMod val="75000"/>
                    <a:lumOff val="25000"/>
                  </a:schemeClr>
                </a:solidFill>
              </a:rPr>
              <a:t>Psikolojik destek verme, </a:t>
            </a:r>
          </a:p>
          <a:p>
            <a:pPr algn="just">
              <a:buFont typeface="Wingdings" panose="05000000000000000000" pitchFamily="2" charset="2"/>
              <a:buChar char="§"/>
            </a:pPr>
            <a:r>
              <a:rPr lang="tr-TR" sz="2000" dirty="0">
                <a:solidFill>
                  <a:schemeClr val="tx1">
                    <a:lumMod val="75000"/>
                    <a:lumOff val="25000"/>
                  </a:schemeClr>
                </a:solidFill>
              </a:rPr>
              <a:t>Burs, sağlık ve sosyal destekler </a:t>
            </a:r>
          </a:p>
          <a:p>
            <a:pPr algn="just">
              <a:buFont typeface="Wingdings" panose="05000000000000000000" pitchFamily="2" charset="2"/>
              <a:buChar char="§"/>
            </a:pPr>
            <a:r>
              <a:rPr lang="tr-TR" sz="2000" dirty="0">
                <a:solidFill>
                  <a:schemeClr val="tx1">
                    <a:lumMod val="75000"/>
                    <a:lumOff val="25000"/>
                  </a:schemeClr>
                </a:solidFill>
              </a:rPr>
              <a:t>Araç gereç, donanım sağlama, </a:t>
            </a:r>
          </a:p>
          <a:p>
            <a:pPr algn="just">
              <a:buFont typeface="Wingdings" panose="05000000000000000000" pitchFamily="2" charset="2"/>
              <a:buChar char="§"/>
            </a:pPr>
            <a:r>
              <a:rPr lang="tr-TR" sz="2000" dirty="0">
                <a:solidFill>
                  <a:schemeClr val="tx1">
                    <a:lumMod val="75000"/>
                    <a:lumOff val="25000"/>
                  </a:schemeClr>
                </a:solidFill>
              </a:rPr>
              <a:t>Öğrenim gördükleri birimlerle ile işbirliği ve iletişim ve koordinasyonun sağlanması vb. gibi alanlarda hizmet vermektedir.</a:t>
            </a:r>
          </a:p>
        </p:txBody>
      </p:sp>
      <p:sp>
        <p:nvSpPr>
          <p:cNvPr id="7" name="Dikdörtgen 6">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98</a:t>
            </a:fld>
            <a:endParaRPr lang="tr-TR"/>
          </a:p>
        </p:txBody>
      </p:sp>
      <p:pic>
        <p:nvPicPr>
          <p:cNvPr id="11"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10451931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B550ABE-8D74-0BCF-F08A-B022F504BF17}"/>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10" name="Dikdörtgen 28">
            <a:extLst>
              <a:ext uri="{FF2B5EF4-FFF2-40B4-BE49-F238E27FC236}">
                <a16:creationId xmlns:a16="http://schemas.microsoft.com/office/drawing/2014/main" id="{08C1F649-1CE2-4487-D8F6-0A269D1D29A0}"/>
              </a:ext>
            </a:extLst>
          </p:cNvPr>
          <p:cNvSpPr/>
          <p:nvPr/>
        </p:nvSpPr>
        <p:spPr>
          <a:xfrm>
            <a:off x="278167" y="1706616"/>
            <a:ext cx="5085921" cy="4339650"/>
          </a:xfrm>
          <a:prstGeom prst="rect">
            <a:avLst/>
          </a:prstGeom>
        </p:spPr>
        <p:txBody>
          <a:bodyPr wrap="square">
            <a:spAutoFit/>
          </a:bodyPr>
          <a:lstStyle/>
          <a:p>
            <a:pPr defTabSz="584262">
              <a:lnSpc>
                <a:spcPct val="90000"/>
              </a:lnSpc>
              <a:spcBef>
                <a:spcPct val="0"/>
              </a:spcBef>
              <a:spcAft>
                <a:spcPts val="635"/>
              </a:spcAft>
              <a:buClr>
                <a:srgbClr val="6666FF"/>
              </a:buClr>
            </a:pPr>
            <a:r>
              <a:rPr lang="tr-TR" sz="2000" b="1" spc="132" dirty="0">
                <a:solidFill>
                  <a:srgbClr val="003366"/>
                </a:solidFill>
              </a:rPr>
              <a:t>Fiziksel Erişilebilirlik İmkanlarımız Nedir? </a:t>
            </a:r>
          </a:p>
          <a:p>
            <a:pPr marL="140298" indent="-140298">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Bedensel engelli öğrencilerimiz için birimlerimizde derslik, kantin, yemekhane, kütüphane  vb. gibi alanlara erişilebilirlik imkanını sağlayan rampalar </a:t>
            </a:r>
          </a:p>
          <a:p>
            <a:pPr marL="140298" indent="-140298">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Görme engelli öğrencilerimiz için sarı şeritler, çizgiler</a:t>
            </a:r>
          </a:p>
          <a:p>
            <a:pPr marL="140298" indent="-140298">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Engelli öğrencilerimiz için özel olarak hazırlanan engelli lavaboları </a:t>
            </a:r>
          </a:p>
          <a:p>
            <a:pPr marL="140298" indent="-140298">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Katlara ulaşım imkanı sağlayan öğrenci kullanımına açık asansörler</a:t>
            </a:r>
          </a:p>
        </p:txBody>
      </p:sp>
      <p:pic>
        <p:nvPicPr>
          <p:cNvPr id="11" name="Resim 10">
            <a:extLst>
              <a:ext uri="{FF2B5EF4-FFF2-40B4-BE49-F238E27FC236}">
                <a16:creationId xmlns:a16="http://schemas.microsoft.com/office/drawing/2014/main" id="{7A4E07E1-D32F-3ABC-960D-EC9FBB6D0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2478" y="3896601"/>
            <a:ext cx="3147636" cy="2407387"/>
          </a:xfrm>
          <a:prstGeom prst="rect">
            <a:avLst/>
          </a:prstGeom>
        </p:spPr>
      </p:pic>
      <p:pic>
        <p:nvPicPr>
          <p:cNvPr id="12" name="Resim 11">
            <a:extLst>
              <a:ext uri="{FF2B5EF4-FFF2-40B4-BE49-F238E27FC236}">
                <a16:creationId xmlns:a16="http://schemas.microsoft.com/office/drawing/2014/main" id="{2BF0D121-876B-01B1-6F3D-AA42484EE1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24116" y="946131"/>
            <a:ext cx="2424365" cy="3147635"/>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99</a:t>
            </a:fld>
            <a:endParaRPr lang="tr-TR"/>
          </a:p>
        </p:txBody>
      </p:sp>
      <p:pic>
        <p:nvPicPr>
          <p:cNvPr id="15"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7" name="Dikdörtgen 16">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23192655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26094</TotalTime>
  <Words>4513</Words>
  <Application>Microsoft Office PowerPoint</Application>
  <PresentationFormat>Ekran Gösterisi (4:3)</PresentationFormat>
  <Paragraphs>988</Paragraphs>
  <Slides>107</Slides>
  <Notes>12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107</vt:i4>
      </vt:variant>
    </vt:vector>
  </HeadingPairs>
  <TitlesOfParts>
    <vt:vector size="114" baseType="lpstr">
      <vt:lpstr>Arial</vt:lpstr>
      <vt:lpstr>Calibri</vt:lpstr>
      <vt:lpstr>Century Gothic</vt:lpstr>
      <vt:lpstr>Comic Sans MS</vt:lpstr>
      <vt:lpstr>Times New Roman</vt:lpstr>
      <vt:lpstr>Wingdings</vt:lpstr>
      <vt:lpstr>Ofis Teması</vt:lpstr>
      <vt:lpstr>KIRKLARELİ ÜNİVERSİTESİ      2023-2024 EĞİTİM-ÖĞRETİM YILI ORYANTASYON (UYUM) PROGRAMI</vt:lpstr>
      <vt:lpstr>İÇERİK</vt:lpstr>
      <vt:lpstr>PowerPoint Sunusu</vt:lpstr>
      <vt:lpstr>   ÜNİVERSİTE YÖNETİMİ</vt:lpstr>
      <vt:lpstr>PowerPoint Sunusu</vt:lpstr>
      <vt:lpstr>PowerPoint Sunusu</vt:lpstr>
      <vt:lpstr>PowerPoint Sunusu</vt:lpstr>
      <vt:lpstr>PowerPoint Sunusu</vt:lpstr>
      <vt:lpstr>TIP FAKÜLTESİ</vt:lpstr>
      <vt:lpstr>PowerPoint Sunusu</vt:lpstr>
      <vt:lpstr>KÜTÜPHANE</vt:lpstr>
      <vt:lpstr>YEMEKHANE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AÇIK SPOR TESİSLERİ</vt:lpstr>
      <vt:lpstr>PowerPoint Sunusu</vt:lpstr>
      <vt:lpstr>PowerPoint Sunusu</vt:lpstr>
      <vt:lpstr>PowerPoint Sunusu</vt:lpstr>
      <vt:lpstr>PowerPoint Sunusu</vt:lpstr>
      <vt:lpstr>ÜNİVERSİTE TAKIMLARIMIZ</vt:lpstr>
      <vt:lpstr>ÖĞRENCİ KULÜPLERİNİN  FAALİYETLERİNDEN GÖRSELLER</vt:lpstr>
      <vt:lpstr>ÖĞRENCİ KULÜPLERİNİN  FAALİYETLERİNDEN GÖRSELLER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Erasmus+ Programı’nın bir parçası olmak istiyorsanız,  Erasmus+ Öğrenci Kulübü’ne üye olmayı ve   sosyal medya hesaplarımızdan bizleri takip etmeyi unutmayınız!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Yımaz Kus, Ezgi Zengin</dc:creator>
  <cp:lastModifiedBy>YAKUP AKPINAR</cp:lastModifiedBy>
  <cp:revision>2959</cp:revision>
  <cp:lastPrinted>2018-09-14T11:17:38Z</cp:lastPrinted>
  <dcterms:created xsi:type="dcterms:W3CDTF">2014-12-09T11:22:03Z</dcterms:created>
  <dcterms:modified xsi:type="dcterms:W3CDTF">2023-07-24T05:57:54Z</dcterms:modified>
</cp:coreProperties>
</file>